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1"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5143500" type="screen16x9"/>
  <p:notesSz cx="6858000" cy="9144000"/>
  <p:embeddedFontLst>
    <p:embeddedFont>
      <p:font typeface="Calibri" panose="020F0502020204030204" pitchFamily="34" charset="0"/>
      <p:regular r:id="rId33"/>
      <p:bold r:id="rId34"/>
      <p:italic r:id="rId35"/>
      <p:boldItalic r:id="rId36"/>
    </p:embeddedFont>
    <p:embeddedFont>
      <p:font typeface="Georgia" panose="02040502050405020303" pitchFamily="18" charset="0"/>
      <p:regular r:id="rId37"/>
      <p:bold r:id="rId38"/>
      <p:italic r:id="rId39"/>
      <p:boldItalic r:id="rId40"/>
    </p:embeddedFont>
    <p:embeddedFont>
      <p:font typeface="Open Sans" panose="020B0606030504020204" pitchFamily="3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78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
        <p:cNvGrpSpPr/>
        <p:nvPr/>
      </p:nvGrpSpPr>
      <p:grpSpPr>
        <a:xfrm>
          <a:off x="0" y="0"/>
          <a:ext cx="0" cy="0"/>
          <a:chOff x="0" y="0"/>
          <a:chExt cx="0" cy="0"/>
        </a:xfrm>
      </p:grpSpPr>
      <p:sp>
        <p:nvSpPr>
          <p:cNvPr id="22" name="Google Shape;22;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 name="Google Shape;2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d5a3c15950_0_9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gd5a3c15950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d5a3c15950_0_1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gd5a3c15950_0_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d600e36dfb_0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gd600e36dfb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d600e36dfb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gd600e36dfb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d600e36dfb_0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gd600e36dfb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d5a3c15950_0_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gd5a3c15950_0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d5a3c15950_0_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gd5a3c15950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d5a3c15950_0_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gd5a3c15950_0_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d5a3c15950_0_1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gd5a3c15950_0_1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d5a3c15950_0_1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gd5a3c15950_0_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
        <p:cNvGrpSpPr/>
        <p:nvPr/>
      </p:nvGrpSpPr>
      <p:grpSpPr>
        <a:xfrm>
          <a:off x="0" y="0"/>
          <a:ext cx="0" cy="0"/>
          <a:chOff x="0" y="0"/>
          <a:chExt cx="0" cy="0"/>
        </a:xfrm>
      </p:grpSpPr>
      <p:sp>
        <p:nvSpPr>
          <p:cNvPr id="29" name="Google Shape;2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 name="Google Shape;3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d5a3c15950_0_1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gd5a3c15950_0_1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d5a3c15950_0_18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gd5a3c15950_0_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d5a3c15950_0_2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gd5a3c15950_0_2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d5a3c15950_0_2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gd5a3c15950_0_2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d5a3c15950_0_2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gd5a3c15950_0_2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d5a3c15950_0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gd5a3c15950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d5d27eef5d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d5d27eef5d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gd5d27eef5d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d5a3c15950_0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gd5a3c15950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d5a3c15950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d5a3c15950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d5a3c15950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gd5a3c15950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gd581f3ef4f_0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 name="Google Shape;36;gd581f3ef4f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 name="Google Shape;4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gd5a3c15950_0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 name="Google Shape;48;gd5a3c15950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d581f3ef4f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 name="Google Shape;54;gd581f3ef4f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d5d27eef5d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d5d27eef5d_0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 name="Google Shape;61;gd5d27eef5d_0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d581f3ef4f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gd581f3ef4f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d5a3c1595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 name="Google Shape;75;gd5a3c1595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2"/>
        <p:cNvGrpSpPr/>
        <p:nvPr/>
      </p:nvGrpSpPr>
      <p:grpSpPr>
        <a:xfrm>
          <a:off x="0" y="0"/>
          <a:ext cx="0" cy="0"/>
          <a:chOff x="0" y="0"/>
          <a:chExt cx="0" cy="0"/>
        </a:xfrm>
      </p:grpSpPr>
      <p:pic>
        <p:nvPicPr>
          <p:cNvPr id="13" name="Google Shape;13;p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4" name="Google Shape;14;p2"/>
          <p:cNvSpPr txBox="1">
            <a:spLocks noGrp="1"/>
          </p:cNvSpPr>
          <p:nvPr>
            <p:ph type="title"/>
          </p:nvPr>
        </p:nvSpPr>
        <p:spPr>
          <a:xfrm>
            <a:off x="628650" y="1815050"/>
            <a:ext cx="7886700" cy="99417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15"/>
        <p:cNvGrpSpPr/>
        <p:nvPr/>
      </p:nvGrpSpPr>
      <p:grpSpPr>
        <a:xfrm>
          <a:off x="0" y="0"/>
          <a:ext cx="0" cy="0"/>
          <a:chOff x="0" y="0"/>
          <a:chExt cx="0" cy="0"/>
        </a:xfrm>
      </p:grpSpPr>
      <p:pic>
        <p:nvPicPr>
          <p:cNvPr id="16" name="Google Shape;16;p3"/>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7" name="Google Shape;17;p3"/>
          <p:cNvSpPr txBox="1">
            <a:spLocks noGrp="1"/>
          </p:cNvSpPr>
          <p:nvPr>
            <p:ph type="title"/>
          </p:nvPr>
        </p:nvSpPr>
        <p:spPr>
          <a:xfrm>
            <a:off x="628650" y="89490"/>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300"/>
              <a:buFont typeface="Arial"/>
              <a:buNone/>
              <a:defRPr>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3"/>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reak Slide" type="blank">
  <p:cSld name="BLANK">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5">
            <a:alphaModFix/>
          </a:blip>
          <a:srcRect/>
          <a:stretch/>
        </p:blipFill>
        <p:spPr>
          <a:xfrm>
            <a:off x="0" y="0"/>
            <a:ext cx="9144000" cy="5143500"/>
          </a:xfrm>
          <a:prstGeom prst="rect">
            <a:avLst/>
          </a:prstGeom>
          <a:noFill/>
          <a:ln>
            <a:noFill/>
          </a:ln>
        </p:spPr>
      </p:pic>
      <p:sp>
        <p:nvSpPr>
          <p:cNvPr id="11" name="Google Shape;11;p1"/>
          <p:cNvSpPr txBox="1">
            <a:spLocks noGrp="1"/>
          </p:cNvSpPr>
          <p:nvPr>
            <p:ph type="title"/>
          </p:nvPr>
        </p:nvSpPr>
        <p:spPr>
          <a:xfrm>
            <a:off x="628650" y="1815050"/>
            <a:ext cx="7886700" cy="994172"/>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lt1"/>
              </a:buClr>
              <a:buSzPts val="3300"/>
              <a:buFont typeface="Arial"/>
              <a:buNone/>
              <a:defRPr sz="33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hyperlink" Target="https://worldpostalcode.com/united-state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dash.plotly.com/deployment" TargetMode="External"/><Relationship Id="rId3" Type="http://schemas.openxmlformats.org/officeDocument/2006/relationships/hyperlink" Target="https://www.kaggle.com/fireballbyedimyrnmom/us-counties-covid-19-dataset" TargetMode="External"/><Relationship Id="rId7" Type="http://schemas.openxmlformats.org/officeDocument/2006/relationships/hyperlink" Target="https://plotly.com/python/categorical-axes/"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plotly.com/python/sunburst-charts/" TargetMode="External"/><Relationship Id="rId5" Type="http://schemas.openxmlformats.org/officeDocument/2006/relationships/hyperlink" Target="https://plotly.com/python/bubble-charts/" TargetMode="External"/><Relationship Id="rId4" Type="http://schemas.openxmlformats.org/officeDocument/2006/relationships/hyperlink" Target="https://www.kaggle.com/gpreda/covid-world-vaccination-progres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567400" y="1064950"/>
            <a:ext cx="7886700" cy="9942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lt1"/>
              </a:buClr>
              <a:buSzPts val="3300"/>
              <a:buFont typeface="Arial"/>
              <a:buNone/>
            </a:pPr>
            <a:r>
              <a:rPr lang="en-US" dirty="0"/>
              <a:t>COVID-19 STATISTICAL VISUALIZATION</a:t>
            </a:r>
            <a:endParaRPr dirty="0"/>
          </a:p>
        </p:txBody>
      </p:sp>
      <p:sp>
        <p:nvSpPr>
          <p:cNvPr id="26" name="Google Shape;26;p5"/>
          <p:cNvSpPr txBox="1"/>
          <p:nvPr/>
        </p:nvSpPr>
        <p:spPr>
          <a:xfrm>
            <a:off x="1594669" y="4204289"/>
            <a:ext cx="2498008" cy="375085"/>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lt1"/>
              </a:buClr>
              <a:buSzPts val="2000"/>
              <a:buFont typeface="Arial"/>
              <a:buNone/>
            </a:pPr>
            <a:r>
              <a:rPr lang="en-US" sz="2000">
                <a:solidFill>
                  <a:schemeClr val="lt1"/>
                </a:solidFill>
              </a:rPr>
              <a:t>CS Department</a:t>
            </a:r>
            <a:endParaRPr/>
          </a:p>
        </p:txBody>
      </p:sp>
      <p:sp>
        <p:nvSpPr>
          <p:cNvPr id="27" name="Google Shape;27;p5"/>
          <p:cNvSpPr txBox="1"/>
          <p:nvPr/>
        </p:nvSpPr>
        <p:spPr>
          <a:xfrm>
            <a:off x="3261700" y="2740150"/>
            <a:ext cx="2498100" cy="1102200"/>
          </a:xfrm>
          <a:prstGeom prst="rect">
            <a:avLst/>
          </a:prstGeom>
          <a:noFill/>
          <a:ln>
            <a:noFill/>
          </a:ln>
        </p:spPr>
        <p:txBody>
          <a:bodyPr spcFirstLastPara="1" wrap="square" lIns="0" tIns="0" rIns="0" bIns="0" anchor="t" anchorCtr="0">
            <a:noAutofit/>
          </a:bodyPr>
          <a:lstStyle/>
          <a:p>
            <a:pPr marL="0" marR="635" lvl="0" indent="0" algn="ctr" rtl="0">
              <a:lnSpc>
                <a:spcPct val="100000"/>
              </a:lnSpc>
              <a:spcBef>
                <a:spcPts val="0"/>
              </a:spcBef>
              <a:spcAft>
                <a:spcPts val="0"/>
              </a:spcAft>
              <a:buNone/>
            </a:pPr>
            <a:r>
              <a:rPr lang="en-IN" sz="2000" dirty="0">
                <a:solidFill>
                  <a:schemeClr val="lt1"/>
                </a:solidFill>
                <a:latin typeface="Calibri"/>
                <a:ea typeface="Calibri"/>
                <a:cs typeface="Calibri"/>
                <a:sym typeface="Calibri"/>
              </a:rPr>
              <a:t>By </a:t>
            </a:r>
          </a:p>
          <a:p>
            <a:pPr marL="0" marR="635" lvl="0" indent="0" algn="ctr" rtl="0">
              <a:lnSpc>
                <a:spcPct val="100000"/>
              </a:lnSpc>
              <a:spcBef>
                <a:spcPts val="0"/>
              </a:spcBef>
              <a:spcAft>
                <a:spcPts val="0"/>
              </a:spcAft>
              <a:buNone/>
            </a:pPr>
            <a:r>
              <a:rPr lang="en-IN" sz="2000" dirty="0">
                <a:solidFill>
                  <a:schemeClr val="lt1"/>
                </a:solidFill>
                <a:latin typeface="Calibri"/>
                <a:ea typeface="Calibri"/>
                <a:cs typeface="Calibri"/>
                <a:sym typeface="Calibri"/>
              </a:rPr>
              <a:t>Shreejaa Talla</a:t>
            </a:r>
          </a:p>
          <a:p>
            <a:pPr marL="0" marR="635" lvl="0" indent="0" algn="ctr" rtl="0">
              <a:lnSpc>
                <a:spcPct val="100000"/>
              </a:lnSpc>
              <a:spcBef>
                <a:spcPts val="0"/>
              </a:spcBef>
              <a:spcAft>
                <a:spcPts val="0"/>
              </a:spcAft>
              <a:buNone/>
            </a:pPr>
            <a:r>
              <a:rPr lang="en-IN" sz="2000" dirty="0" err="1">
                <a:solidFill>
                  <a:schemeClr val="lt1"/>
                </a:solidFill>
                <a:latin typeface="Calibri"/>
                <a:ea typeface="Calibri"/>
                <a:cs typeface="Calibri"/>
                <a:sym typeface="Calibri"/>
              </a:rPr>
              <a:t>Harshitha</a:t>
            </a:r>
            <a:r>
              <a:rPr lang="en-IN" sz="2000" dirty="0">
                <a:solidFill>
                  <a:schemeClr val="lt1"/>
                </a:solidFill>
                <a:latin typeface="Calibri"/>
                <a:ea typeface="Calibri"/>
                <a:cs typeface="Calibri"/>
                <a:sym typeface="Calibri"/>
              </a:rPr>
              <a:t> </a:t>
            </a:r>
            <a:r>
              <a:rPr lang="en-IN" sz="2000">
                <a:solidFill>
                  <a:schemeClr val="lt1"/>
                </a:solidFill>
                <a:latin typeface="Calibri"/>
                <a:ea typeface="Calibri"/>
                <a:cs typeface="Calibri"/>
                <a:sym typeface="Calibri"/>
              </a:rPr>
              <a:t>Tirumani</a:t>
            </a:r>
            <a:endParaRPr sz="200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4"/>
          <p:cNvSpPr txBox="1"/>
          <p:nvPr/>
        </p:nvSpPr>
        <p:spPr>
          <a:xfrm>
            <a:off x="628650" y="878475"/>
            <a:ext cx="4399200" cy="507900"/>
          </a:xfrm>
          <a:prstGeom prst="rect">
            <a:avLst/>
          </a:prstGeom>
          <a:noFill/>
          <a:ln>
            <a:noFill/>
          </a:ln>
        </p:spPr>
        <p:txBody>
          <a:bodyPr spcFirstLastPara="1" wrap="square" lIns="91425" tIns="91425" rIns="91425" bIns="91425" anchor="t" anchorCtr="0">
            <a:spAutoFit/>
          </a:bodyPr>
          <a:lstStyle/>
          <a:p>
            <a:pPr marL="457200" lvl="0" indent="-361950" algn="l" rtl="0">
              <a:spcBef>
                <a:spcPts val="0"/>
              </a:spcBef>
              <a:spcAft>
                <a:spcPts val="0"/>
              </a:spcAft>
              <a:buClr>
                <a:schemeClr val="dk1"/>
              </a:buClr>
              <a:buSzPts val="2100"/>
              <a:buChar char="•"/>
            </a:pPr>
            <a:r>
              <a:rPr lang="en-US" sz="2100">
                <a:solidFill>
                  <a:schemeClr val="dk1"/>
                </a:solidFill>
                <a:latin typeface="Calibri"/>
                <a:ea typeface="Calibri"/>
                <a:cs typeface="Calibri"/>
                <a:sym typeface="Calibri"/>
              </a:rPr>
              <a:t>Country_vaccinations:</a:t>
            </a:r>
            <a:endParaRPr sz="1600" b="1">
              <a:solidFill>
                <a:schemeClr val="dk1"/>
              </a:solidFill>
            </a:endParaRPr>
          </a:p>
        </p:txBody>
      </p:sp>
      <p:pic>
        <p:nvPicPr>
          <p:cNvPr id="87" name="Google Shape;87;p14"/>
          <p:cNvPicPr preferRelativeResize="0"/>
          <p:nvPr/>
        </p:nvPicPr>
        <p:blipFill>
          <a:blip r:embed="rId3">
            <a:alphaModFix/>
          </a:blip>
          <a:stretch>
            <a:fillRect/>
          </a:stretch>
        </p:blipFill>
        <p:spPr>
          <a:xfrm>
            <a:off x="1052500" y="1386376"/>
            <a:ext cx="7038975" cy="1209475"/>
          </a:xfrm>
          <a:prstGeom prst="rect">
            <a:avLst/>
          </a:prstGeom>
          <a:noFill/>
          <a:ln>
            <a:noFill/>
          </a:ln>
        </p:spPr>
      </p:pic>
      <p:pic>
        <p:nvPicPr>
          <p:cNvPr id="88" name="Google Shape;88;p14"/>
          <p:cNvPicPr preferRelativeResize="0"/>
          <p:nvPr/>
        </p:nvPicPr>
        <p:blipFill>
          <a:blip r:embed="rId4">
            <a:alphaModFix/>
          </a:blip>
          <a:stretch>
            <a:fillRect/>
          </a:stretch>
        </p:blipFill>
        <p:spPr>
          <a:xfrm>
            <a:off x="2355150" y="2703975"/>
            <a:ext cx="4074076" cy="20378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5"/>
          <p:cNvSpPr txBox="1"/>
          <p:nvPr/>
        </p:nvSpPr>
        <p:spPr>
          <a:xfrm>
            <a:off x="628650" y="1026450"/>
            <a:ext cx="4399200" cy="677100"/>
          </a:xfrm>
          <a:prstGeom prst="rect">
            <a:avLst/>
          </a:prstGeom>
          <a:noFill/>
          <a:ln>
            <a:noFill/>
          </a:ln>
        </p:spPr>
        <p:txBody>
          <a:bodyPr spcFirstLastPara="1" wrap="square" lIns="91425" tIns="91425" rIns="91425" bIns="91425" anchor="t" anchorCtr="0">
            <a:spAutoFit/>
          </a:bodyPr>
          <a:lstStyle/>
          <a:p>
            <a:pPr marL="457200" lvl="0" indent="-361950" algn="l" rtl="0">
              <a:spcBef>
                <a:spcPts val="0"/>
              </a:spcBef>
              <a:spcAft>
                <a:spcPts val="0"/>
              </a:spcAft>
              <a:buClr>
                <a:schemeClr val="dk1"/>
              </a:buClr>
              <a:buSzPts val="2100"/>
              <a:buChar char="•"/>
            </a:pPr>
            <a:r>
              <a:rPr lang="en-US" sz="2100">
                <a:solidFill>
                  <a:schemeClr val="dk1"/>
                </a:solidFill>
                <a:latin typeface="Calibri"/>
                <a:ea typeface="Calibri"/>
                <a:cs typeface="Calibri"/>
                <a:sym typeface="Calibri"/>
              </a:rPr>
              <a:t>Us_codes:</a:t>
            </a:r>
            <a:endParaRPr sz="2100">
              <a:solidFill>
                <a:schemeClr val="dk1"/>
              </a:solidFill>
              <a:latin typeface="Calibri"/>
              <a:ea typeface="Calibri"/>
              <a:cs typeface="Calibri"/>
              <a:sym typeface="Calibri"/>
            </a:endParaRPr>
          </a:p>
          <a:p>
            <a:pPr marL="0" lvl="0" indent="457200" algn="l" rtl="0">
              <a:spcBef>
                <a:spcPts val="0"/>
              </a:spcBef>
              <a:spcAft>
                <a:spcPts val="0"/>
              </a:spcAft>
              <a:buNone/>
            </a:pPr>
            <a:r>
              <a:rPr lang="en-US" sz="1100" u="sng">
                <a:solidFill>
                  <a:schemeClr val="hlink"/>
                </a:solidFill>
                <a:hlinkClick r:id="rId3"/>
              </a:rPr>
              <a:t>United States Zip Codes (worldpostalcode.com)</a:t>
            </a:r>
            <a:endParaRPr sz="2100">
              <a:solidFill>
                <a:schemeClr val="dk1"/>
              </a:solidFill>
              <a:latin typeface="Calibri"/>
              <a:ea typeface="Calibri"/>
              <a:cs typeface="Calibri"/>
              <a:sym typeface="Calibri"/>
            </a:endParaRPr>
          </a:p>
        </p:txBody>
      </p:sp>
      <p:sp>
        <p:nvSpPr>
          <p:cNvPr id="94" name="Google Shape;94;p15"/>
          <p:cNvSpPr txBox="1"/>
          <p:nvPr/>
        </p:nvSpPr>
        <p:spPr>
          <a:xfrm>
            <a:off x="2635400" y="1947900"/>
            <a:ext cx="3730200" cy="257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95" name="Google Shape;95;p15"/>
          <p:cNvPicPr preferRelativeResize="0"/>
          <p:nvPr/>
        </p:nvPicPr>
        <p:blipFill>
          <a:blip r:embed="rId4">
            <a:alphaModFix/>
          </a:blip>
          <a:stretch>
            <a:fillRect/>
          </a:stretch>
        </p:blipFill>
        <p:spPr>
          <a:xfrm>
            <a:off x="2011500" y="1947900"/>
            <a:ext cx="4978000" cy="2864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6"/>
          <p:cNvSpPr txBox="1"/>
          <p:nvPr/>
        </p:nvSpPr>
        <p:spPr>
          <a:xfrm>
            <a:off x="2635400" y="1947900"/>
            <a:ext cx="3730200" cy="257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01" name="Google Shape;101;p16"/>
          <p:cNvSpPr txBox="1"/>
          <p:nvPr/>
        </p:nvSpPr>
        <p:spPr>
          <a:xfrm>
            <a:off x="725700" y="1004325"/>
            <a:ext cx="30555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a:t>DATA CLEANING</a:t>
            </a:r>
            <a:endParaRPr sz="2100" b="1"/>
          </a:p>
        </p:txBody>
      </p:sp>
      <p:sp>
        <p:nvSpPr>
          <p:cNvPr id="102" name="Google Shape;102;p16"/>
          <p:cNvSpPr txBox="1"/>
          <p:nvPr/>
        </p:nvSpPr>
        <p:spPr>
          <a:xfrm>
            <a:off x="725700" y="1591425"/>
            <a:ext cx="458400" cy="28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03" name="Google Shape;103;p16"/>
          <p:cNvSpPr txBox="1"/>
          <p:nvPr/>
        </p:nvSpPr>
        <p:spPr>
          <a:xfrm>
            <a:off x="725700" y="1549950"/>
            <a:ext cx="49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solidFill>
                  <a:schemeClr val="dk1"/>
                </a:solidFill>
                <a:highlight>
                  <a:srgbClr val="FFFFFF"/>
                </a:highlight>
                <a:latin typeface="Calibri"/>
                <a:ea typeface="Calibri"/>
                <a:cs typeface="Calibri"/>
                <a:sym typeface="Calibri"/>
              </a:rPr>
              <a:t>US Counties data before and after cleaning</a:t>
            </a:r>
            <a:endParaRPr sz="1800"/>
          </a:p>
        </p:txBody>
      </p:sp>
      <p:pic>
        <p:nvPicPr>
          <p:cNvPr id="104" name="Google Shape;104;p16" descr="Graphical user interface, text, application, chat or text message&#10;&#10;Description automatically generated"/>
          <p:cNvPicPr preferRelativeResize="0"/>
          <p:nvPr/>
        </p:nvPicPr>
        <p:blipFill>
          <a:blip r:embed="rId3">
            <a:alphaModFix/>
          </a:blip>
          <a:stretch>
            <a:fillRect/>
          </a:stretch>
        </p:blipFill>
        <p:spPr>
          <a:xfrm>
            <a:off x="725700" y="2444050"/>
            <a:ext cx="3653925" cy="1781175"/>
          </a:xfrm>
          <a:prstGeom prst="rect">
            <a:avLst/>
          </a:prstGeom>
          <a:noFill/>
          <a:ln>
            <a:noFill/>
          </a:ln>
        </p:spPr>
      </p:pic>
      <p:sp>
        <p:nvSpPr>
          <p:cNvPr id="105" name="Google Shape;105;p16"/>
          <p:cNvSpPr txBox="1"/>
          <p:nvPr/>
        </p:nvSpPr>
        <p:spPr>
          <a:xfrm>
            <a:off x="5741875" y="2724525"/>
            <a:ext cx="2635500" cy="197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106" name="Google Shape;106;p16" descr="Graphical user interface, text, application&#10;&#10;Description automatically generated"/>
          <p:cNvPicPr preferRelativeResize="0"/>
          <p:nvPr/>
        </p:nvPicPr>
        <p:blipFill>
          <a:blip r:embed="rId4">
            <a:alphaModFix/>
          </a:blip>
          <a:stretch>
            <a:fillRect/>
          </a:stretch>
        </p:blipFill>
        <p:spPr>
          <a:xfrm>
            <a:off x="4582575" y="2520825"/>
            <a:ext cx="3934750" cy="1762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p:nvPr/>
        </p:nvSpPr>
        <p:spPr>
          <a:xfrm>
            <a:off x="2635400" y="1947900"/>
            <a:ext cx="3730200" cy="257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12" name="Google Shape;112;p17"/>
          <p:cNvSpPr txBox="1"/>
          <p:nvPr/>
        </p:nvSpPr>
        <p:spPr>
          <a:xfrm>
            <a:off x="814800" y="1285875"/>
            <a:ext cx="4863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world_wide_cases </a:t>
            </a:r>
            <a:r>
              <a:rPr lang="en-US" sz="1600">
                <a:solidFill>
                  <a:schemeClr val="dk1"/>
                </a:solidFill>
                <a:highlight>
                  <a:srgbClr val="FFFFFF"/>
                </a:highlight>
                <a:latin typeface="Calibri"/>
                <a:ea typeface="Calibri"/>
                <a:cs typeface="Calibri"/>
                <a:sym typeface="Calibri"/>
              </a:rPr>
              <a:t>data before and after cleaning</a:t>
            </a:r>
            <a:endParaRPr/>
          </a:p>
        </p:txBody>
      </p:sp>
      <p:sp>
        <p:nvSpPr>
          <p:cNvPr id="113" name="Google Shape;113;p17"/>
          <p:cNvSpPr txBox="1"/>
          <p:nvPr/>
        </p:nvSpPr>
        <p:spPr>
          <a:xfrm>
            <a:off x="814800" y="1922450"/>
            <a:ext cx="422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114" name="Google Shape;114;p17" descr="Graphical user interface, text&#10;&#10;Description automatically generated"/>
          <p:cNvPicPr preferRelativeResize="0"/>
          <p:nvPr/>
        </p:nvPicPr>
        <p:blipFill>
          <a:blip r:embed="rId3">
            <a:alphaModFix/>
          </a:blip>
          <a:stretch>
            <a:fillRect/>
          </a:stretch>
        </p:blipFill>
        <p:spPr>
          <a:xfrm>
            <a:off x="814800" y="2024300"/>
            <a:ext cx="3984950" cy="2113425"/>
          </a:xfrm>
          <a:prstGeom prst="rect">
            <a:avLst/>
          </a:prstGeom>
          <a:noFill/>
          <a:ln>
            <a:noFill/>
          </a:ln>
        </p:spPr>
      </p:pic>
      <p:pic>
        <p:nvPicPr>
          <p:cNvPr id="115" name="Google Shape;115;p17"/>
          <p:cNvPicPr preferRelativeResize="0"/>
          <p:nvPr/>
        </p:nvPicPr>
        <p:blipFill>
          <a:blip r:embed="rId4">
            <a:alphaModFix/>
          </a:blip>
          <a:stretch>
            <a:fillRect/>
          </a:stretch>
        </p:blipFill>
        <p:spPr>
          <a:xfrm>
            <a:off x="5206750" y="2024300"/>
            <a:ext cx="3081425" cy="197841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8"/>
          <p:cNvSpPr txBox="1"/>
          <p:nvPr/>
        </p:nvSpPr>
        <p:spPr>
          <a:xfrm>
            <a:off x="2635400" y="1947900"/>
            <a:ext cx="3730200" cy="257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21" name="Google Shape;121;p18"/>
          <p:cNvSpPr txBox="1"/>
          <p:nvPr/>
        </p:nvSpPr>
        <p:spPr>
          <a:xfrm>
            <a:off x="942125" y="1285875"/>
            <a:ext cx="4927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600">
                <a:solidFill>
                  <a:schemeClr val="dk1"/>
                </a:solidFill>
                <a:highlight>
                  <a:srgbClr val="FFFFFF"/>
                </a:highlight>
                <a:latin typeface="Calibri"/>
                <a:ea typeface="Calibri"/>
                <a:cs typeface="Calibri"/>
                <a:sym typeface="Calibri"/>
              </a:rPr>
              <a:t>Country_Vaccinations  data before and after cleaning</a:t>
            </a:r>
            <a:endParaRPr/>
          </a:p>
        </p:txBody>
      </p:sp>
      <p:pic>
        <p:nvPicPr>
          <p:cNvPr id="122" name="Google Shape;122;p18" descr="A picture containing table&#10;&#10;Description automatically generated"/>
          <p:cNvPicPr preferRelativeResize="0"/>
          <p:nvPr/>
        </p:nvPicPr>
        <p:blipFill>
          <a:blip r:embed="rId3">
            <a:alphaModFix/>
          </a:blip>
          <a:stretch>
            <a:fillRect/>
          </a:stretch>
        </p:blipFill>
        <p:spPr>
          <a:xfrm>
            <a:off x="1043600" y="2176575"/>
            <a:ext cx="3463725" cy="2114550"/>
          </a:xfrm>
          <a:prstGeom prst="rect">
            <a:avLst/>
          </a:prstGeom>
          <a:noFill/>
          <a:ln>
            <a:noFill/>
          </a:ln>
        </p:spPr>
      </p:pic>
      <p:pic>
        <p:nvPicPr>
          <p:cNvPr id="123" name="Google Shape;123;p18" descr="Text&#10;&#10;Description automatically generated"/>
          <p:cNvPicPr preferRelativeResize="0"/>
          <p:nvPr/>
        </p:nvPicPr>
        <p:blipFill>
          <a:blip r:embed="rId4">
            <a:alphaModFix/>
          </a:blip>
          <a:stretch>
            <a:fillRect/>
          </a:stretch>
        </p:blipFill>
        <p:spPr>
          <a:xfrm>
            <a:off x="4875375" y="2176575"/>
            <a:ext cx="3463725" cy="2114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p:nvPr/>
        </p:nvSpPr>
        <p:spPr>
          <a:xfrm>
            <a:off x="105750" y="279200"/>
            <a:ext cx="3844800" cy="4755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750"/>
              </a:spcBef>
              <a:spcAft>
                <a:spcPts val="0"/>
              </a:spcAft>
              <a:buNone/>
            </a:pPr>
            <a:r>
              <a:rPr lang="en-US" sz="2100" b="1">
                <a:solidFill>
                  <a:schemeClr val="lt1"/>
                </a:solidFill>
                <a:latin typeface="Calibri"/>
                <a:ea typeface="Calibri"/>
                <a:cs typeface="Calibri"/>
                <a:sym typeface="Calibri"/>
              </a:rPr>
              <a:t>Data Visualizations:</a:t>
            </a:r>
            <a:endParaRPr>
              <a:solidFill>
                <a:schemeClr val="lt1"/>
              </a:solidFill>
            </a:endParaRPr>
          </a:p>
        </p:txBody>
      </p:sp>
      <p:sp>
        <p:nvSpPr>
          <p:cNvPr id="129" name="Google Shape;129;p19"/>
          <p:cNvSpPr txBox="1"/>
          <p:nvPr/>
        </p:nvSpPr>
        <p:spPr>
          <a:xfrm>
            <a:off x="776625" y="1769675"/>
            <a:ext cx="7155000" cy="1107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130" name="Google Shape;130;p19"/>
          <p:cNvPicPr preferRelativeResize="0"/>
          <p:nvPr/>
        </p:nvPicPr>
        <p:blipFill>
          <a:blip r:embed="rId3">
            <a:alphaModFix/>
          </a:blip>
          <a:stretch>
            <a:fillRect/>
          </a:stretch>
        </p:blipFill>
        <p:spPr>
          <a:xfrm>
            <a:off x="492150" y="1901825"/>
            <a:ext cx="3938124" cy="2077275"/>
          </a:xfrm>
          <a:prstGeom prst="rect">
            <a:avLst/>
          </a:prstGeom>
          <a:noFill/>
          <a:ln>
            <a:noFill/>
          </a:ln>
        </p:spPr>
      </p:pic>
      <p:pic>
        <p:nvPicPr>
          <p:cNvPr id="131" name="Google Shape;131;p19"/>
          <p:cNvPicPr preferRelativeResize="0"/>
          <p:nvPr/>
        </p:nvPicPr>
        <p:blipFill>
          <a:blip r:embed="rId4">
            <a:alphaModFix/>
          </a:blip>
          <a:stretch>
            <a:fillRect/>
          </a:stretch>
        </p:blipFill>
        <p:spPr>
          <a:xfrm>
            <a:off x="4561925" y="1300463"/>
            <a:ext cx="4330850" cy="2872600"/>
          </a:xfrm>
          <a:prstGeom prst="rect">
            <a:avLst/>
          </a:prstGeom>
          <a:noFill/>
          <a:ln>
            <a:noFill/>
          </a:ln>
        </p:spPr>
      </p:pic>
      <p:sp>
        <p:nvSpPr>
          <p:cNvPr id="132" name="Google Shape;132;p19"/>
          <p:cNvSpPr txBox="1"/>
          <p:nvPr/>
        </p:nvSpPr>
        <p:spPr>
          <a:xfrm>
            <a:off x="394675" y="1189400"/>
            <a:ext cx="403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t>COVID-19 DEATHS IN USA</a:t>
            </a:r>
            <a:endParaRPr b="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0"/>
          <p:cNvSpPr txBox="1"/>
          <p:nvPr/>
        </p:nvSpPr>
        <p:spPr>
          <a:xfrm>
            <a:off x="624800" y="970675"/>
            <a:ext cx="4386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b="1"/>
          </a:p>
        </p:txBody>
      </p:sp>
      <p:sp>
        <p:nvSpPr>
          <p:cNvPr id="138" name="Google Shape;138;p20"/>
          <p:cNvSpPr txBox="1"/>
          <p:nvPr/>
        </p:nvSpPr>
        <p:spPr>
          <a:xfrm>
            <a:off x="509250" y="1744200"/>
            <a:ext cx="4583400" cy="225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139" name="Google Shape;139;p20"/>
          <p:cNvPicPr preferRelativeResize="0"/>
          <p:nvPr/>
        </p:nvPicPr>
        <p:blipFill>
          <a:blip r:embed="rId3">
            <a:alphaModFix/>
          </a:blip>
          <a:stretch>
            <a:fillRect/>
          </a:stretch>
        </p:blipFill>
        <p:spPr>
          <a:xfrm>
            <a:off x="509250" y="2076525"/>
            <a:ext cx="5307976" cy="1336800"/>
          </a:xfrm>
          <a:prstGeom prst="rect">
            <a:avLst/>
          </a:prstGeom>
          <a:noFill/>
          <a:ln>
            <a:noFill/>
          </a:ln>
        </p:spPr>
      </p:pic>
      <p:pic>
        <p:nvPicPr>
          <p:cNvPr id="140" name="Google Shape;140;p20"/>
          <p:cNvPicPr preferRelativeResize="0"/>
          <p:nvPr/>
        </p:nvPicPr>
        <p:blipFill>
          <a:blip r:embed="rId4">
            <a:alphaModFix/>
          </a:blip>
          <a:stretch>
            <a:fillRect/>
          </a:stretch>
        </p:blipFill>
        <p:spPr>
          <a:xfrm>
            <a:off x="5690625" y="984388"/>
            <a:ext cx="2959649" cy="3521074"/>
          </a:xfrm>
          <a:prstGeom prst="rect">
            <a:avLst/>
          </a:prstGeom>
          <a:noFill/>
          <a:ln>
            <a:noFill/>
          </a:ln>
        </p:spPr>
      </p:pic>
      <p:sp>
        <p:nvSpPr>
          <p:cNvPr id="141" name="Google Shape;141;p20"/>
          <p:cNvSpPr txBox="1"/>
          <p:nvPr/>
        </p:nvSpPr>
        <p:spPr>
          <a:xfrm>
            <a:off x="2049725" y="2738938"/>
            <a:ext cx="733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42" name="Google Shape;142;p20"/>
          <p:cNvSpPr txBox="1"/>
          <p:nvPr/>
        </p:nvSpPr>
        <p:spPr>
          <a:xfrm>
            <a:off x="420125" y="1178500"/>
            <a:ext cx="504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t>NUMBER OF DEATHS THROUGH OUT 2020 IN NEVADA</a:t>
            </a:r>
            <a:endParaRPr b="1"/>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1"/>
          <p:cNvSpPr txBox="1"/>
          <p:nvPr/>
        </p:nvSpPr>
        <p:spPr>
          <a:xfrm>
            <a:off x="878475" y="1833325"/>
            <a:ext cx="7358700" cy="231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148" name="Google Shape;148;p21"/>
          <p:cNvPicPr preferRelativeResize="0"/>
          <p:nvPr/>
        </p:nvPicPr>
        <p:blipFill>
          <a:blip r:embed="rId3">
            <a:alphaModFix/>
          </a:blip>
          <a:stretch>
            <a:fillRect/>
          </a:stretch>
        </p:blipFill>
        <p:spPr>
          <a:xfrm>
            <a:off x="572925" y="1569200"/>
            <a:ext cx="7664251" cy="1379750"/>
          </a:xfrm>
          <a:prstGeom prst="rect">
            <a:avLst/>
          </a:prstGeom>
          <a:noFill/>
          <a:ln>
            <a:noFill/>
          </a:ln>
        </p:spPr>
      </p:pic>
      <p:pic>
        <p:nvPicPr>
          <p:cNvPr id="149" name="Google Shape;149;p21"/>
          <p:cNvPicPr preferRelativeResize="0"/>
          <p:nvPr/>
        </p:nvPicPr>
        <p:blipFill rotWithShape="1">
          <a:blip r:embed="rId4">
            <a:alphaModFix/>
          </a:blip>
          <a:srcRect t="-9630" b="9630"/>
          <a:stretch/>
        </p:blipFill>
        <p:spPr>
          <a:xfrm>
            <a:off x="738375" y="2948950"/>
            <a:ext cx="7498800" cy="2115750"/>
          </a:xfrm>
          <a:prstGeom prst="rect">
            <a:avLst/>
          </a:prstGeom>
          <a:noFill/>
          <a:ln>
            <a:noFill/>
          </a:ln>
        </p:spPr>
      </p:pic>
      <p:sp>
        <p:nvSpPr>
          <p:cNvPr id="150" name="Google Shape;150;p21"/>
          <p:cNvSpPr txBox="1"/>
          <p:nvPr/>
        </p:nvSpPr>
        <p:spPr>
          <a:xfrm>
            <a:off x="445600" y="980325"/>
            <a:ext cx="570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t>NUMBER OF DEATHS IN EACH COUNTY OF NEVADA</a:t>
            </a:r>
            <a:endParaRPr b="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2"/>
          <p:cNvSpPr txBox="1"/>
          <p:nvPr/>
        </p:nvSpPr>
        <p:spPr>
          <a:xfrm>
            <a:off x="521975" y="2049750"/>
            <a:ext cx="7346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156" name="Google Shape;156;p22"/>
          <p:cNvPicPr preferRelativeResize="0"/>
          <p:nvPr/>
        </p:nvPicPr>
        <p:blipFill>
          <a:blip r:embed="rId3">
            <a:alphaModFix/>
          </a:blip>
          <a:stretch>
            <a:fillRect/>
          </a:stretch>
        </p:blipFill>
        <p:spPr>
          <a:xfrm>
            <a:off x="430100" y="1924925"/>
            <a:ext cx="3847651" cy="1610475"/>
          </a:xfrm>
          <a:prstGeom prst="rect">
            <a:avLst/>
          </a:prstGeom>
          <a:noFill/>
          <a:ln>
            <a:noFill/>
          </a:ln>
        </p:spPr>
      </p:pic>
      <p:pic>
        <p:nvPicPr>
          <p:cNvPr id="157" name="Google Shape;157;p22"/>
          <p:cNvPicPr preferRelativeResize="0"/>
          <p:nvPr/>
        </p:nvPicPr>
        <p:blipFill rotWithShape="1">
          <a:blip r:embed="rId4">
            <a:alphaModFix/>
          </a:blip>
          <a:srcRect r="16839"/>
          <a:stretch/>
        </p:blipFill>
        <p:spPr>
          <a:xfrm>
            <a:off x="4389150" y="1128150"/>
            <a:ext cx="4226349" cy="3204024"/>
          </a:xfrm>
          <a:prstGeom prst="rect">
            <a:avLst/>
          </a:prstGeom>
          <a:noFill/>
          <a:ln>
            <a:noFill/>
          </a:ln>
        </p:spPr>
      </p:pic>
      <p:sp>
        <p:nvSpPr>
          <p:cNvPr id="158" name="Google Shape;158;p22"/>
          <p:cNvSpPr txBox="1"/>
          <p:nvPr/>
        </p:nvSpPr>
        <p:spPr>
          <a:xfrm>
            <a:off x="318275" y="1196750"/>
            <a:ext cx="3424800" cy="34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59" name="Google Shape;159;p22"/>
          <p:cNvSpPr txBox="1"/>
          <p:nvPr/>
        </p:nvSpPr>
        <p:spPr>
          <a:xfrm>
            <a:off x="305550" y="1260400"/>
            <a:ext cx="435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t>COUNTRIES AND CONTINENTS TOTAL  CASES</a:t>
            </a:r>
            <a:endParaRPr b="1"/>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3"/>
          <p:cNvSpPr txBox="1"/>
          <p:nvPr/>
        </p:nvSpPr>
        <p:spPr>
          <a:xfrm>
            <a:off x="700225" y="2215275"/>
            <a:ext cx="7728000" cy="229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165" name="Google Shape;165;p23"/>
          <p:cNvPicPr preferRelativeResize="0"/>
          <p:nvPr/>
        </p:nvPicPr>
        <p:blipFill>
          <a:blip r:embed="rId3">
            <a:alphaModFix/>
          </a:blip>
          <a:stretch>
            <a:fillRect/>
          </a:stretch>
        </p:blipFill>
        <p:spPr>
          <a:xfrm>
            <a:off x="440150" y="1845925"/>
            <a:ext cx="5885399" cy="2046250"/>
          </a:xfrm>
          <a:prstGeom prst="rect">
            <a:avLst/>
          </a:prstGeom>
          <a:noFill/>
          <a:ln>
            <a:noFill/>
          </a:ln>
        </p:spPr>
      </p:pic>
      <p:sp>
        <p:nvSpPr>
          <p:cNvPr id="166" name="Google Shape;166;p23"/>
          <p:cNvSpPr txBox="1"/>
          <p:nvPr/>
        </p:nvSpPr>
        <p:spPr>
          <a:xfrm>
            <a:off x="356475" y="1196750"/>
            <a:ext cx="744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t>MOST AFFECTED COUNTRIES</a:t>
            </a:r>
            <a:endParaRPr b="1"/>
          </a:p>
        </p:txBody>
      </p:sp>
      <p:pic>
        <p:nvPicPr>
          <p:cNvPr id="167" name="Google Shape;167;p23"/>
          <p:cNvPicPr preferRelativeResize="0"/>
          <p:nvPr/>
        </p:nvPicPr>
        <p:blipFill>
          <a:blip r:embed="rId4">
            <a:alphaModFix/>
          </a:blip>
          <a:stretch>
            <a:fillRect/>
          </a:stretch>
        </p:blipFill>
        <p:spPr>
          <a:xfrm>
            <a:off x="6528750" y="1059031"/>
            <a:ext cx="2281401" cy="362004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628650" y="89490"/>
            <a:ext cx="7886700" cy="994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300"/>
              <a:buFont typeface="Arial"/>
              <a:buNone/>
            </a:pPr>
            <a:r>
              <a:rPr lang="en-US">
                <a:solidFill>
                  <a:srgbClr val="FFFFFF"/>
                </a:solidFill>
              </a:rPr>
              <a:t>Contents:</a:t>
            </a:r>
            <a:endParaRPr/>
          </a:p>
        </p:txBody>
      </p:sp>
      <p:sp>
        <p:nvSpPr>
          <p:cNvPr id="33" name="Google Shape;33;p6"/>
          <p:cNvSpPr txBox="1">
            <a:spLocks noGrp="1"/>
          </p:cNvSpPr>
          <p:nvPr>
            <p:ph type="body" idx="1"/>
          </p:nvPr>
        </p:nvSpPr>
        <p:spPr>
          <a:xfrm>
            <a:off x="628650" y="1209325"/>
            <a:ext cx="7886700" cy="3566700"/>
          </a:xfrm>
          <a:prstGeom prst="rect">
            <a:avLst/>
          </a:prstGeom>
          <a:noFill/>
          <a:ln>
            <a:noFill/>
          </a:ln>
        </p:spPr>
        <p:txBody>
          <a:bodyPr spcFirstLastPara="1" wrap="square" lIns="91425" tIns="45700" rIns="91425" bIns="45700" anchor="t" anchorCtr="0">
            <a:noAutofit/>
          </a:bodyPr>
          <a:lstStyle/>
          <a:p>
            <a:pPr marL="457200" lvl="0" indent="-361950" algn="l" rtl="0">
              <a:lnSpc>
                <a:spcPct val="90000"/>
              </a:lnSpc>
              <a:spcBef>
                <a:spcPts val="0"/>
              </a:spcBef>
              <a:spcAft>
                <a:spcPts val="0"/>
              </a:spcAft>
              <a:buSzPts val="2100"/>
              <a:buChar char="•"/>
            </a:pPr>
            <a:r>
              <a:rPr lang="en-US"/>
              <a:t>Motivation</a:t>
            </a:r>
            <a:endParaRPr/>
          </a:p>
          <a:p>
            <a:pPr marL="457200" lvl="0" indent="-361950" algn="l" rtl="0">
              <a:lnSpc>
                <a:spcPct val="90000"/>
              </a:lnSpc>
              <a:spcBef>
                <a:spcPts val="0"/>
              </a:spcBef>
              <a:spcAft>
                <a:spcPts val="0"/>
              </a:spcAft>
              <a:buSzPts val="2100"/>
              <a:buChar char="•"/>
            </a:pPr>
            <a:r>
              <a:rPr lang="en-US"/>
              <a:t>Problem Statement</a:t>
            </a:r>
            <a:endParaRPr/>
          </a:p>
          <a:p>
            <a:pPr marL="457200" lvl="0" indent="-361950" algn="l" rtl="0">
              <a:lnSpc>
                <a:spcPct val="90000"/>
              </a:lnSpc>
              <a:spcBef>
                <a:spcPts val="0"/>
              </a:spcBef>
              <a:spcAft>
                <a:spcPts val="0"/>
              </a:spcAft>
              <a:buSzPts val="2100"/>
              <a:buChar char="•"/>
            </a:pPr>
            <a:r>
              <a:rPr lang="en-US"/>
              <a:t>Research</a:t>
            </a:r>
            <a:endParaRPr/>
          </a:p>
          <a:p>
            <a:pPr marL="457200" lvl="0" indent="-361950" algn="l" rtl="0">
              <a:lnSpc>
                <a:spcPct val="90000"/>
              </a:lnSpc>
              <a:spcBef>
                <a:spcPts val="0"/>
              </a:spcBef>
              <a:spcAft>
                <a:spcPts val="0"/>
              </a:spcAft>
              <a:buSzPts val="2100"/>
              <a:buChar char="•"/>
            </a:pPr>
            <a:r>
              <a:rPr lang="en-US"/>
              <a:t>Objectives</a:t>
            </a:r>
            <a:endParaRPr/>
          </a:p>
          <a:p>
            <a:pPr marL="457200" lvl="0" indent="-361950" algn="l" rtl="0">
              <a:lnSpc>
                <a:spcPct val="90000"/>
              </a:lnSpc>
              <a:spcBef>
                <a:spcPts val="0"/>
              </a:spcBef>
              <a:spcAft>
                <a:spcPts val="0"/>
              </a:spcAft>
              <a:buSzPts val="2100"/>
              <a:buChar char="•"/>
            </a:pPr>
            <a:r>
              <a:rPr lang="en-US"/>
              <a:t>Tools Used</a:t>
            </a:r>
            <a:endParaRPr/>
          </a:p>
          <a:p>
            <a:pPr marL="457200" lvl="0" indent="-361950" algn="l" rtl="0">
              <a:lnSpc>
                <a:spcPct val="90000"/>
              </a:lnSpc>
              <a:spcBef>
                <a:spcPts val="0"/>
              </a:spcBef>
              <a:spcAft>
                <a:spcPts val="0"/>
              </a:spcAft>
              <a:buSzPts val="2100"/>
              <a:buChar char="•"/>
            </a:pPr>
            <a:r>
              <a:rPr lang="en-US"/>
              <a:t>Project and its Outcomes</a:t>
            </a:r>
            <a:endParaRPr/>
          </a:p>
          <a:p>
            <a:pPr marL="914400" lvl="1" indent="-342900" algn="l" rtl="0">
              <a:lnSpc>
                <a:spcPct val="90000"/>
              </a:lnSpc>
              <a:spcBef>
                <a:spcPts val="0"/>
              </a:spcBef>
              <a:spcAft>
                <a:spcPts val="0"/>
              </a:spcAft>
              <a:buSzPts val="1800"/>
              <a:buChar char="•"/>
            </a:pPr>
            <a:r>
              <a:rPr lang="en-US"/>
              <a:t>Data </a:t>
            </a:r>
            <a:endParaRPr/>
          </a:p>
          <a:p>
            <a:pPr marL="914400" lvl="1" indent="-342900" algn="l" rtl="0">
              <a:lnSpc>
                <a:spcPct val="90000"/>
              </a:lnSpc>
              <a:spcBef>
                <a:spcPts val="0"/>
              </a:spcBef>
              <a:spcAft>
                <a:spcPts val="0"/>
              </a:spcAft>
              <a:buSzPts val="1800"/>
              <a:buChar char="•"/>
            </a:pPr>
            <a:r>
              <a:rPr lang="en-US"/>
              <a:t>Data Cleaning</a:t>
            </a:r>
            <a:endParaRPr/>
          </a:p>
          <a:p>
            <a:pPr marL="914400" lvl="1" indent="-342900" algn="l" rtl="0">
              <a:lnSpc>
                <a:spcPct val="90000"/>
              </a:lnSpc>
              <a:spcBef>
                <a:spcPts val="0"/>
              </a:spcBef>
              <a:spcAft>
                <a:spcPts val="0"/>
              </a:spcAft>
              <a:buSzPts val="1800"/>
              <a:buChar char="•"/>
            </a:pPr>
            <a:r>
              <a:rPr lang="en-US"/>
              <a:t>Data visualizations</a:t>
            </a:r>
            <a:endParaRPr/>
          </a:p>
          <a:p>
            <a:pPr marL="457200" lvl="0" indent="-361950" algn="l" rtl="0">
              <a:lnSpc>
                <a:spcPct val="90000"/>
              </a:lnSpc>
              <a:spcBef>
                <a:spcPts val="0"/>
              </a:spcBef>
              <a:spcAft>
                <a:spcPts val="0"/>
              </a:spcAft>
              <a:buSzPts val="2100"/>
              <a:buChar char="•"/>
            </a:pPr>
            <a:r>
              <a:rPr lang="en-US"/>
              <a:t>Challenges</a:t>
            </a:r>
            <a:endParaRPr/>
          </a:p>
          <a:p>
            <a:pPr marL="457200" lvl="0" indent="-361950" algn="l" rtl="0">
              <a:lnSpc>
                <a:spcPct val="90000"/>
              </a:lnSpc>
              <a:spcBef>
                <a:spcPts val="0"/>
              </a:spcBef>
              <a:spcAft>
                <a:spcPts val="0"/>
              </a:spcAft>
              <a:buSzPts val="2100"/>
              <a:buChar char="•"/>
            </a:pPr>
            <a:r>
              <a:rPr lang="en-US"/>
              <a:t>Conclusion</a:t>
            </a:r>
            <a:endParaRPr/>
          </a:p>
          <a:p>
            <a:pPr marL="457200" lvl="0" indent="-361950" algn="l" rtl="0">
              <a:lnSpc>
                <a:spcPct val="90000"/>
              </a:lnSpc>
              <a:spcBef>
                <a:spcPts val="0"/>
              </a:spcBef>
              <a:spcAft>
                <a:spcPts val="0"/>
              </a:spcAft>
              <a:buSzPts val="2100"/>
              <a:buChar char="•"/>
            </a:pPr>
            <a:r>
              <a:rPr lang="en-US"/>
              <a:t>Future Scope</a:t>
            </a:r>
            <a:endParaRPr/>
          </a:p>
          <a:p>
            <a:pPr marL="457200" lvl="0" indent="-361950" algn="l" rtl="0">
              <a:lnSpc>
                <a:spcPct val="90000"/>
              </a:lnSpc>
              <a:spcBef>
                <a:spcPts val="0"/>
              </a:spcBef>
              <a:spcAft>
                <a:spcPts val="0"/>
              </a:spcAft>
              <a:buSzPts val="2100"/>
              <a:buChar char="•"/>
            </a:pPr>
            <a:r>
              <a:rPr lang="en-US"/>
              <a:t>References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4"/>
          <p:cNvSpPr txBox="1"/>
          <p:nvPr/>
        </p:nvSpPr>
        <p:spPr>
          <a:xfrm>
            <a:off x="700225" y="2215275"/>
            <a:ext cx="7728000" cy="229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73" name="Google Shape;173;p24"/>
          <p:cNvSpPr txBox="1"/>
          <p:nvPr/>
        </p:nvSpPr>
        <p:spPr>
          <a:xfrm>
            <a:off x="738425" y="1922450"/>
            <a:ext cx="7600800" cy="24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174" name="Google Shape;174;p24"/>
          <p:cNvPicPr preferRelativeResize="0"/>
          <p:nvPr/>
        </p:nvPicPr>
        <p:blipFill>
          <a:blip r:embed="rId3">
            <a:alphaModFix/>
          </a:blip>
          <a:stretch>
            <a:fillRect/>
          </a:stretch>
        </p:blipFill>
        <p:spPr>
          <a:xfrm>
            <a:off x="530900" y="1476825"/>
            <a:ext cx="8066651" cy="1489575"/>
          </a:xfrm>
          <a:prstGeom prst="rect">
            <a:avLst/>
          </a:prstGeom>
          <a:noFill/>
          <a:ln>
            <a:noFill/>
          </a:ln>
        </p:spPr>
      </p:pic>
      <p:pic>
        <p:nvPicPr>
          <p:cNvPr id="175" name="Google Shape;175;p24"/>
          <p:cNvPicPr preferRelativeResize="0"/>
          <p:nvPr/>
        </p:nvPicPr>
        <p:blipFill>
          <a:blip r:embed="rId4">
            <a:alphaModFix/>
          </a:blip>
          <a:stretch>
            <a:fillRect/>
          </a:stretch>
        </p:blipFill>
        <p:spPr>
          <a:xfrm>
            <a:off x="1667825" y="2966400"/>
            <a:ext cx="6034701" cy="2177100"/>
          </a:xfrm>
          <a:prstGeom prst="rect">
            <a:avLst/>
          </a:prstGeom>
          <a:noFill/>
          <a:ln>
            <a:noFill/>
          </a:ln>
        </p:spPr>
      </p:pic>
      <p:sp>
        <p:nvSpPr>
          <p:cNvPr id="176" name="Google Shape;176;p24"/>
          <p:cNvSpPr txBox="1"/>
          <p:nvPr/>
        </p:nvSpPr>
        <p:spPr>
          <a:xfrm>
            <a:off x="432875" y="980325"/>
            <a:ext cx="58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t>TOTAL ACTIVE AND SERIOUS CASES</a:t>
            </a:r>
            <a:endParaRPr b="1"/>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5"/>
          <p:cNvSpPr txBox="1"/>
          <p:nvPr/>
        </p:nvSpPr>
        <p:spPr>
          <a:xfrm>
            <a:off x="700225" y="2215275"/>
            <a:ext cx="7728000" cy="229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82" name="Google Shape;182;p25"/>
          <p:cNvSpPr txBox="1"/>
          <p:nvPr/>
        </p:nvSpPr>
        <p:spPr>
          <a:xfrm>
            <a:off x="751150" y="1667825"/>
            <a:ext cx="7206000" cy="259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183" name="Google Shape;183;p25"/>
          <p:cNvPicPr preferRelativeResize="0"/>
          <p:nvPr/>
        </p:nvPicPr>
        <p:blipFill>
          <a:blip r:embed="rId3">
            <a:alphaModFix/>
          </a:blip>
          <a:stretch>
            <a:fillRect/>
          </a:stretch>
        </p:blipFill>
        <p:spPr>
          <a:xfrm>
            <a:off x="652475" y="1353925"/>
            <a:ext cx="7403325" cy="1571475"/>
          </a:xfrm>
          <a:prstGeom prst="rect">
            <a:avLst/>
          </a:prstGeom>
          <a:noFill/>
          <a:ln>
            <a:noFill/>
          </a:ln>
        </p:spPr>
      </p:pic>
      <p:pic>
        <p:nvPicPr>
          <p:cNvPr id="184" name="Google Shape;184;p25"/>
          <p:cNvPicPr preferRelativeResize="0"/>
          <p:nvPr/>
        </p:nvPicPr>
        <p:blipFill>
          <a:blip r:embed="rId4">
            <a:alphaModFix/>
          </a:blip>
          <a:stretch>
            <a:fillRect/>
          </a:stretch>
        </p:blipFill>
        <p:spPr>
          <a:xfrm>
            <a:off x="2368050" y="3017350"/>
            <a:ext cx="4392349" cy="2064626"/>
          </a:xfrm>
          <a:prstGeom prst="rect">
            <a:avLst/>
          </a:prstGeom>
          <a:noFill/>
          <a:ln>
            <a:noFill/>
          </a:ln>
        </p:spPr>
      </p:pic>
      <p:sp>
        <p:nvSpPr>
          <p:cNvPr id="185" name="Google Shape;185;p25"/>
          <p:cNvSpPr txBox="1"/>
          <p:nvPr/>
        </p:nvSpPr>
        <p:spPr>
          <a:xfrm>
            <a:off x="522000" y="929400"/>
            <a:ext cx="345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t>TOTAL RECOVERED</a:t>
            </a:r>
            <a:endParaRPr b="1"/>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6"/>
          <p:cNvSpPr txBox="1"/>
          <p:nvPr/>
        </p:nvSpPr>
        <p:spPr>
          <a:xfrm>
            <a:off x="700225" y="2215275"/>
            <a:ext cx="7728000" cy="229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91" name="Google Shape;191;p26"/>
          <p:cNvSpPr txBox="1"/>
          <p:nvPr/>
        </p:nvSpPr>
        <p:spPr>
          <a:xfrm>
            <a:off x="1069450" y="1795125"/>
            <a:ext cx="6824100" cy="243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192" name="Google Shape;192;p26"/>
          <p:cNvPicPr preferRelativeResize="0"/>
          <p:nvPr/>
        </p:nvPicPr>
        <p:blipFill>
          <a:blip r:embed="rId3">
            <a:alphaModFix/>
          </a:blip>
          <a:stretch>
            <a:fillRect/>
          </a:stretch>
        </p:blipFill>
        <p:spPr>
          <a:xfrm>
            <a:off x="929400" y="1360820"/>
            <a:ext cx="6824099" cy="1123067"/>
          </a:xfrm>
          <a:prstGeom prst="rect">
            <a:avLst/>
          </a:prstGeom>
          <a:noFill/>
          <a:ln>
            <a:noFill/>
          </a:ln>
        </p:spPr>
      </p:pic>
      <p:pic>
        <p:nvPicPr>
          <p:cNvPr id="193" name="Google Shape;193;p26"/>
          <p:cNvPicPr preferRelativeResize="0"/>
          <p:nvPr/>
        </p:nvPicPr>
        <p:blipFill>
          <a:blip r:embed="rId4">
            <a:alphaModFix/>
          </a:blip>
          <a:stretch>
            <a:fillRect/>
          </a:stretch>
        </p:blipFill>
        <p:spPr>
          <a:xfrm>
            <a:off x="1745775" y="2546300"/>
            <a:ext cx="5471453" cy="2528300"/>
          </a:xfrm>
          <a:prstGeom prst="rect">
            <a:avLst/>
          </a:prstGeom>
          <a:noFill/>
          <a:ln>
            <a:noFill/>
          </a:ln>
        </p:spPr>
      </p:pic>
      <p:sp>
        <p:nvSpPr>
          <p:cNvPr id="194" name="Google Shape;194;p26"/>
          <p:cNvSpPr txBox="1"/>
          <p:nvPr/>
        </p:nvSpPr>
        <p:spPr>
          <a:xfrm>
            <a:off x="865750" y="916675"/>
            <a:ext cx="327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t>FULLY VACCINATED POPULATION</a:t>
            </a:r>
            <a:endParaRPr b="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7"/>
          <p:cNvSpPr txBox="1"/>
          <p:nvPr/>
        </p:nvSpPr>
        <p:spPr>
          <a:xfrm>
            <a:off x="700225" y="2215275"/>
            <a:ext cx="7728000" cy="229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00" name="Google Shape;200;p27"/>
          <p:cNvSpPr txBox="1"/>
          <p:nvPr/>
        </p:nvSpPr>
        <p:spPr>
          <a:xfrm>
            <a:off x="763875" y="1693275"/>
            <a:ext cx="7613400" cy="271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01" name="Google Shape;201;p27"/>
          <p:cNvSpPr txBox="1"/>
          <p:nvPr/>
        </p:nvSpPr>
        <p:spPr>
          <a:xfrm>
            <a:off x="1324075" y="1744200"/>
            <a:ext cx="6174900" cy="271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202" name="Google Shape;202;p27"/>
          <p:cNvPicPr preferRelativeResize="0"/>
          <p:nvPr/>
        </p:nvPicPr>
        <p:blipFill>
          <a:blip r:embed="rId3">
            <a:alphaModFix/>
          </a:blip>
          <a:stretch>
            <a:fillRect/>
          </a:stretch>
        </p:blipFill>
        <p:spPr>
          <a:xfrm>
            <a:off x="1170100" y="1693275"/>
            <a:ext cx="6605273" cy="1349400"/>
          </a:xfrm>
          <a:prstGeom prst="rect">
            <a:avLst/>
          </a:prstGeom>
          <a:noFill/>
          <a:ln>
            <a:noFill/>
          </a:ln>
        </p:spPr>
      </p:pic>
      <p:sp>
        <p:nvSpPr>
          <p:cNvPr id="203" name="Google Shape;203;p27"/>
          <p:cNvSpPr txBox="1"/>
          <p:nvPr/>
        </p:nvSpPr>
        <p:spPr>
          <a:xfrm>
            <a:off x="1336800" y="3793975"/>
            <a:ext cx="5296200" cy="134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04" name="Google Shape;204;p27"/>
          <p:cNvSpPr txBox="1"/>
          <p:nvPr/>
        </p:nvSpPr>
        <p:spPr>
          <a:xfrm>
            <a:off x="1324075" y="3055550"/>
            <a:ext cx="6297300" cy="196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205" name="Google Shape;205;p27"/>
          <p:cNvPicPr preferRelativeResize="0"/>
          <p:nvPr/>
        </p:nvPicPr>
        <p:blipFill>
          <a:blip r:embed="rId4">
            <a:alphaModFix/>
          </a:blip>
          <a:stretch>
            <a:fillRect/>
          </a:stretch>
        </p:blipFill>
        <p:spPr>
          <a:xfrm>
            <a:off x="2285300" y="3112825"/>
            <a:ext cx="4557851" cy="1960501"/>
          </a:xfrm>
          <a:prstGeom prst="rect">
            <a:avLst/>
          </a:prstGeom>
          <a:noFill/>
          <a:ln>
            <a:noFill/>
          </a:ln>
        </p:spPr>
      </p:pic>
      <p:sp>
        <p:nvSpPr>
          <p:cNvPr id="206" name="Google Shape;206;p27"/>
          <p:cNvSpPr txBox="1"/>
          <p:nvPr/>
        </p:nvSpPr>
        <p:spPr>
          <a:xfrm>
            <a:off x="1043975" y="1094900"/>
            <a:ext cx="746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t>TOTAL VACCINATIONS AND DISPLAY VACCINATION BY MINISTRY OF HEALTH</a:t>
            </a:r>
            <a:endParaRPr b="1"/>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8"/>
          <p:cNvSpPr txBox="1"/>
          <p:nvPr/>
        </p:nvSpPr>
        <p:spPr>
          <a:xfrm>
            <a:off x="700225" y="2215275"/>
            <a:ext cx="7728000" cy="229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12" name="Google Shape;212;p28"/>
          <p:cNvSpPr txBox="1"/>
          <p:nvPr/>
        </p:nvSpPr>
        <p:spPr>
          <a:xfrm>
            <a:off x="1184025" y="1871525"/>
            <a:ext cx="6569400" cy="2380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213" name="Google Shape;213;p28"/>
          <p:cNvPicPr preferRelativeResize="0"/>
          <p:nvPr/>
        </p:nvPicPr>
        <p:blipFill>
          <a:blip r:embed="rId3">
            <a:alphaModFix/>
          </a:blip>
          <a:stretch>
            <a:fillRect/>
          </a:stretch>
        </p:blipFill>
        <p:spPr>
          <a:xfrm>
            <a:off x="620875" y="1618450"/>
            <a:ext cx="7886699" cy="1140212"/>
          </a:xfrm>
          <a:prstGeom prst="rect">
            <a:avLst/>
          </a:prstGeom>
          <a:noFill/>
          <a:ln>
            <a:noFill/>
          </a:ln>
        </p:spPr>
      </p:pic>
      <p:pic>
        <p:nvPicPr>
          <p:cNvPr id="214" name="Google Shape;214;p28"/>
          <p:cNvPicPr preferRelativeResize="0"/>
          <p:nvPr/>
        </p:nvPicPr>
        <p:blipFill>
          <a:blip r:embed="rId4">
            <a:alphaModFix/>
          </a:blip>
          <a:stretch>
            <a:fillRect/>
          </a:stretch>
        </p:blipFill>
        <p:spPr>
          <a:xfrm>
            <a:off x="1725100" y="2888350"/>
            <a:ext cx="5487251" cy="2189000"/>
          </a:xfrm>
          <a:prstGeom prst="rect">
            <a:avLst/>
          </a:prstGeom>
          <a:noFill/>
          <a:ln>
            <a:noFill/>
          </a:ln>
        </p:spPr>
      </p:pic>
      <p:sp>
        <p:nvSpPr>
          <p:cNvPr id="215" name="Google Shape;215;p28"/>
          <p:cNvSpPr txBox="1"/>
          <p:nvPr/>
        </p:nvSpPr>
        <p:spPr>
          <a:xfrm>
            <a:off x="496525" y="1088550"/>
            <a:ext cx="842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t>TOTAL VACCINATIONS AND FULLY VACCINATED PEOPLE FOR VACCINEPFIZER/BIONTECH</a:t>
            </a:r>
            <a:endParaRPr b="1"/>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9"/>
          <p:cNvSpPr txBox="1">
            <a:spLocks noGrp="1"/>
          </p:cNvSpPr>
          <p:nvPr>
            <p:ph type="title"/>
          </p:nvPr>
        </p:nvSpPr>
        <p:spPr>
          <a:xfrm>
            <a:off x="628650" y="89490"/>
            <a:ext cx="7886700" cy="994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300"/>
              <a:buFont typeface="Arial"/>
              <a:buNone/>
            </a:pPr>
            <a:r>
              <a:rPr lang="en-US"/>
              <a:t>Challenges</a:t>
            </a:r>
            <a:endParaRPr/>
          </a:p>
        </p:txBody>
      </p:sp>
      <p:sp>
        <p:nvSpPr>
          <p:cNvPr id="221" name="Google Shape;221;p29"/>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750"/>
              </a:spcBef>
              <a:spcAft>
                <a:spcPts val="0"/>
              </a:spcAft>
              <a:buSzPts val="1800"/>
              <a:buChar char="•"/>
            </a:pPr>
            <a:r>
              <a:rPr lang="en-US" sz="1800"/>
              <a:t>The Us_counties data had missing value for state code which are used to plot choropleth graph.</a:t>
            </a:r>
            <a:endParaRPr sz="1800"/>
          </a:p>
          <a:p>
            <a:pPr marL="457200" lvl="0" indent="0" algn="l" rtl="0">
              <a:lnSpc>
                <a:spcPct val="90000"/>
              </a:lnSpc>
              <a:spcBef>
                <a:spcPts val="750"/>
              </a:spcBef>
              <a:spcAft>
                <a:spcPts val="0"/>
              </a:spcAft>
              <a:buNone/>
            </a:pPr>
            <a:endParaRPr sz="1800"/>
          </a:p>
          <a:p>
            <a:pPr marL="457200" lvl="0" indent="-342900" algn="l" rtl="0">
              <a:lnSpc>
                <a:spcPct val="90000"/>
              </a:lnSpc>
              <a:spcBef>
                <a:spcPts val="750"/>
              </a:spcBef>
              <a:spcAft>
                <a:spcPts val="0"/>
              </a:spcAft>
              <a:buSzPts val="1800"/>
              <a:buChar char="•"/>
            </a:pPr>
            <a:r>
              <a:rPr lang="en-US" sz="1800"/>
              <a:t>Dynamic change of hover data in dash application.</a:t>
            </a:r>
            <a:endParaRPr sz="1800"/>
          </a:p>
          <a:p>
            <a:pPr marL="0" lvl="0" indent="0" algn="l" rtl="0">
              <a:lnSpc>
                <a:spcPct val="90000"/>
              </a:lnSpc>
              <a:spcBef>
                <a:spcPts val="750"/>
              </a:spcBef>
              <a:spcAft>
                <a:spcPts val="0"/>
              </a:spcAft>
              <a:buNone/>
            </a:pPr>
            <a:endParaRPr sz="1800"/>
          </a:p>
          <a:p>
            <a:pPr marL="457200" lvl="0" indent="-342900" algn="l" rtl="0">
              <a:lnSpc>
                <a:spcPct val="90000"/>
              </a:lnSpc>
              <a:spcBef>
                <a:spcPts val="750"/>
              </a:spcBef>
              <a:spcAft>
                <a:spcPts val="0"/>
              </a:spcAft>
              <a:buSzPts val="1800"/>
              <a:buChar char="•"/>
            </a:pPr>
            <a:r>
              <a:rPr lang="en-US" sz="1800"/>
              <a:t>To combine all dash applications into a single application using Navigation.</a:t>
            </a:r>
            <a:endParaRPr sz="1800"/>
          </a:p>
          <a:p>
            <a:pPr marL="0" lvl="0" indent="0" algn="l" rtl="0">
              <a:lnSpc>
                <a:spcPct val="90000"/>
              </a:lnSpc>
              <a:spcBef>
                <a:spcPts val="750"/>
              </a:spcBef>
              <a:spcAft>
                <a:spcPts val="0"/>
              </a:spcAft>
              <a:buNone/>
            </a:pPr>
            <a:endParaRPr sz="18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0"/>
          <p:cNvSpPr txBox="1">
            <a:spLocks noGrp="1"/>
          </p:cNvSpPr>
          <p:nvPr>
            <p:ph type="title"/>
          </p:nvPr>
        </p:nvSpPr>
        <p:spPr>
          <a:xfrm>
            <a:off x="628650" y="1815050"/>
            <a:ext cx="7886700" cy="9942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Demo</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1"/>
          <p:cNvSpPr txBox="1">
            <a:spLocks noGrp="1"/>
          </p:cNvSpPr>
          <p:nvPr>
            <p:ph type="title"/>
          </p:nvPr>
        </p:nvSpPr>
        <p:spPr>
          <a:xfrm>
            <a:off x="628650" y="89490"/>
            <a:ext cx="7886700" cy="994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300"/>
              <a:buFont typeface="Arial"/>
              <a:buNone/>
            </a:pPr>
            <a:r>
              <a:rPr lang="en-US"/>
              <a:t>Conclusion</a:t>
            </a:r>
            <a:endParaRPr/>
          </a:p>
        </p:txBody>
      </p:sp>
      <p:sp>
        <p:nvSpPr>
          <p:cNvPr id="233" name="Google Shape;233;p31"/>
          <p:cNvSpPr txBox="1">
            <a:spLocks noGrp="1"/>
          </p:cNvSpPr>
          <p:nvPr>
            <p:ph type="body" idx="1"/>
          </p:nvPr>
        </p:nvSpPr>
        <p:spPr>
          <a:xfrm>
            <a:off x="628650" y="1083700"/>
            <a:ext cx="7886700" cy="3549000"/>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750"/>
              </a:spcBef>
              <a:spcAft>
                <a:spcPts val="0"/>
              </a:spcAft>
              <a:buSzPts val="1800"/>
              <a:buChar char="•"/>
            </a:pPr>
            <a:r>
              <a:rPr lang="en-US" sz="1800"/>
              <a:t>In the world of Data where information is crucial in one way or the other we rely on the visual information to find useful patterns. </a:t>
            </a:r>
            <a:endParaRPr sz="1800"/>
          </a:p>
          <a:p>
            <a:pPr marL="457200" lvl="0" indent="0" algn="l" rtl="0">
              <a:lnSpc>
                <a:spcPct val="90000"/>
              </a:lnSpc>
              <a:spcBef>
                <a:spcPts val="750"/>
              </a:spcBef>
              <a:spcAft>
                <a:spcPts val="0"/>
              </a:spcAft>
              <a:buNone/>
            </a:pPr>
            <a:endParaRPr sz="1800"/>
          </a:p>
          <a:p>
            <a:pPr marL="457200" lvl="0" indent="-342900" algn="l" rtl="0">
              <a:lnSpc>
                <a:spcPct val="90000"/>
              </a:lnSpc>
              <a:spcBef>
                <a:spcPts val="750"/>
              </a:spcBef>
              <a:spcAft>
                <a:spcPts val="0"/>
              </a:spcAft>
              <a:buSzPts val="1800"/>
              <a:buChar char="•"/>
            </a:pPr>
            <a:r>
              <a:rPr lang="en-US" sz="1800"/>
              <a:t>In this project we identified why data visualization is important for and what are the challenges and issues related to this. We also noted that interactivity of visualization is of utmost importance and good visualization tools should produce interactive visualization.</a:t>
            </a:r>
            <a:endParaRPr sz="1800"/>
          </a:p>
          <a:p>
            <a:pPr marL="457200" lvl="0" indent="0" algn="l" rtl="0">
              <a:lnSpc>
                <a:spcPct val="90000"/>
              </a:lnSpc>
              <a:spcBef>
                <a:spcPts val="750"/>
              </a:spcBef>
              <a:spcAft>
                <a:spcPts val="0"/>
              </a:spcAft>
              <a:buNone/>
            </a:pPr>
            <a:endParaRPr sz="1800"/>
          </a:p>
          <a:p>
            <a:pPr marL="457200" lvl="0" indent="-342900" algn="l" rtl="0">
              <a:lnSpc>
                <a:spcPct val="90000"/>
              </a:lnSpc>
              <a:spcBef>
                <a:spcPts val="750"/>
              </a:spcBef>
              <a:spcAft>
                <a:spcPts val="0"/>
              </a:spcAft>
              <a:buSzPts val="1800"/>
              <a:buChar char="•"/>
            </a:pPr>
            <a:r>
              <a:rPr lang="en-US" sz="1800"/>
              <a:t>Used Different Data Visualization techniques to display data in different format so that it is easy to understand for everyone.</a:t>
            </a:r>
            <a:endParaRPr sz="1800"/>
          </a:p>
          <a:p>
            <a:pPr marL="0" lvl="0" indent="0" algn="l" rtl="0">
              <a:lnSpc>
                <a:spcPct val="115000"/>
              </a:lnSpc>
              <a:spcBef>
                <a:spcPts val="750"/>
              </a:spcBef>
              <a:spcAft>
                <a:spcPts val="0"/>
              </a:spcAft>
              <a:buNone/>
            </a:pPr>
            <a:endParaRPr sz="1800"/>
          </a:p>
          <a:p>
            <a:pPr marL="0" lvl="0" indent="0" algn="l" rtl="0">
              <a:lnSpc>
                <a:spcPct val="90000"/>
              </a:lnSpc>
              <a:spcBef>
                <a:spcPts val="750"/>
              </a:spcBef>
              <a:spcAft>
                <a:spcPts val="0"/>
              </a:spcAft>
              <a:buNone/>
            </a:pP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2"/>
          <p:cNvSpPr txBox="1">
            <a:spLocks noGrp="1"/>
          </p:cNvSpPr>
          <p:nvPr>
            <p:ph type="title"/>
          </p:nvPr>
        </p:nvSpPr>
        <p:spPr>
          <a:xfrm>
            <a:off x="628650" y="89490"/>
            <a:ext cx="7886700" cy="994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300"/>
              <a:buFont typeface="Arial"/>
              <a:buNone/>
            </a:pPr>
            <a:r>
              <a:rPr lang="en-US"/>
              <a:t>Future Scope</a:t>
            </a:r>
            <a:endParaRPr/>
          </a:p>
        </p:txBody>
      </p:sp>
      <p:sp>
        <p:nvSpPr>
          <p:cNvPr id="239" name="Google Shape;239;p32"/>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Autofit/>
          </a:bodyPr>
          <a:lstStyle/>
          <a:p>
            <a:pPr marL="457200" lvl="0" indent="-342900" algn="l" rtl="0">
              <a:spcBef>
                <a:spcPts val="750"/>
              </a:spcBef>
              <a:spcAft>
                <a:spcPts val="0"/>
              </a:spcAft>
              <a:buClr>
                <a:srgbClr val="292929"/>
              </a:buClr>
              <a:buSzPts val="1800"/>
              <a:buFont typeface="Calibri"/>
              <a:buChar char="•"/>
            </a:pPr>
            <a:r>
              <a:rPr lang="en-US" sz="1800">
                <a:solidFill>
                  <a:srgbClr val="292929"/>
                </a:solidFill>
                <a:highlight>
                  <a:srgbClr val="FFFFFF"/>
                </a:highlight>
              </a:rPr>
              <a:t>The visualization charts can be plugged into live data streams.which will help people have a clear understanding of the emerging events.</a:t>
            </a:r>
            <a:endParaRPr sz="1800">
              <a:solidFill>
                <a:srgbClr val="292929"/>
              </a:solidFill>
              <a:highlight>
                <a:srgbClr val="FFFFFF"/>
              </a:highlight>
            </a:endParaRPr>
          </a:p>
          <a:p>
            <a:pPr marL="457200" lvl="0" indent="0" algn="l" rtl="0">
              <a:spcBef>
                <a:spcPts val="750"/>
              </a:spcBef>
              <a:spcAft>
                <a:spcPts val="0"/>
              </a:spcAft>
              <a:buNone/>
            </a:pPr>
            <a:endParaRPr sz="1800">
              <a:solidFill>
                <a:srgbClr val="292929"/>
              </a:solidFill>
              <a:highlight>
                <a:srgbClr val="FFFFFF"/>
              </a:highlight>
            </a:endParaRPr>
          </a:p>
          <a:p>
            <a:pPr marL="457200" lvl="0" indent="-342900" algn="l" rtl="0">
              <a:spcBef>
                <a:spcPts val="750"/>
              </a:spcBef>
              <a:spcAft>
                <a:spcPts val="0"/>
              </a:spcAft>
              <a:buClr>
                <a:srgbClr val="292929"/>
              </a:buClr>
              <a:buSzPts val="1800"/>
              <a:buFont typeface="Calibri"/>
              <a:buChar char="•"/>
            </a:pPr>
            <a:r>
              <a:rPr lang="en-US" sz="1800">
                <a:solidFill>
                  <a:srgbClr val="292929"/>
                </a:solidFill>
                <a:highlight>
                  <a:srgbClr val="FFFFFF"/>
                </a:highlight>
              </a:rPr>
              <a:t>News ripple through markets ever faster. Less time is used to read each article and more automation is used to generate data and even news items.</a:t>
            </a:r>
            <a:endParaRPr sz="1800">
              <a:solidFill>
                <a:srgbClr val="292929"/>
              </a:solidFill>
              <a:highlight>
                <a:srgbClr val="FFFFFF"/>
              </a:highlight>
            </a:endParaRPr>
          </a:p>
          <a:p>
            <a:pPr marL="171450" lvl="0" indent="0" algn="l" rtl="0">
              <a:lnSpc>
                <a:spcPct val="90000"/>
              </a:lnSpc>
              <a:spcBef>
                <a:spcPts val="750"/>
              </a:spcBef>
              <a:spcAft>
                <a:spcPts val="0"/>
              </a:spcAft>
              <a:buNone/>
            </a:pPr>
            <a:endParaRPr sz="1800">
              <a:solidFill>
                <a:srgbClr val="292929"/>
              </a:solidFill>
              <a:highlight>
                <a:srgbClr val="FFFFFF"/>
              </a:highlight>
            </a:endParaRPr>
          </a:p>
          <a:p>
            <a:pPr marL="457200" lvl="0" indent="-342900" algn="l" rtl="0">
              <a:lnSpc>
                <a:spcPct val="90000"/>
              </a:lnSpc>
              <a:spcBef>
                <a:spcPts val="750"/>
              </a:spcBef>
              <a:spcAft>
                <a:spcPts val="0"/>
              </a:spcAft>
              <a:buClr>
                <a:srgbClr val="292929"/>
              </a:buClr>
              <a:buSzPts val="1800"/>
              <a:buFont typeface="Calibri"/>
              <a:buChar char="•"/>
            </a:pPr>
            <a:r>
              <a:rPr lang="en-US" sz="1800">
                <a:solidFill>
                  <a:srgbClr val="292929"/>
                </a:solidFill>
                <a:highlight>
                  <a:srgbClr val="FFFFFF"/>
                </a:highlight>
              </a:rPr>
              <a:t>It will be asked to make important decisions based on data.</a:t>
            </a:r>
            <a:endParaRPr sz="1800">
              <a:solidFill>
                <a:srgbClr val="292929"/>
              </a:solidFill>
              <a:highlight>
                <a:srgbClr val="FFFFFF"/>
              </a:highlight>
            </a:endParaRPr>
          </a:p>
          <a:p>
            <a:pPr marL="457200" lvl="0" indent="0" algn="l" rtl="0">
              <a:lnSpc>
                <a:spcPct val="90000"/>
              </a:lnSpc>
              <a:spcBef>
                <a:spcPts val="750"/>
              </a:spcBef>
              <a:spcAft>
                <a:spcPts val="0"/>
              </a:spcAft>
              <a:buNone/>
            </a:pPr>
            <a:endParaRPr sz="1600">
              <a:solidFill>
                <a:srgbClr val="292929"/>
              </a:solidFill>
              <a:highlight>
                <a:srgbClr val="FFFFFF"/>
              </a:highlight>
              <a:latin typeface="Georgia"/>
              <a:ea typeface="Georgia"/>
              <a:cs typeface="Georgia"/>
              <a:sym typeface="Georgia"/>
            </a:endParaRPr>
          </a:p>
          <a:p>
            <a:pPr marL="0" lvl="0" indent="0" algn="l" rtl="0">
              <a:lnSpc>
                <a:spcPct val="90000"/>
              </a:lnSpc>
              <a:spcBef>
                <a:spcPts val="750"/>
              </a:spcBef>
              <a:spcAft>
                <a:spcPts val="0"/>
              </a:spcAft>
              <a:buNone/>
            </a:pPr>
            <a:endParaRPr sz="1600">
              <a:solidFill>
                <a:srgbClr val="292929"/>
              </a:solidFill>
              <a:highlight>
                <a:srgbClr val="FFFFFF"/>
              </a:highlight>
              <a:latin typeface="Georgia"/>
              <a:ea typeface="Georgia"/>
              <a:cs typeface="Georgia"/>
              <a:sym typeface="Georgi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3"/>
          <p:cNvSpPr txBox="1">
            <a:spLocks noGrp="1"/>
          </p:cNvSpPr>
          <p:nvPr>
            <p:ph type="title"/>
          </p:nvPr>
        </p:nvSpPr>
        <p:spPr>
          <a:xfrm>
            <a:off x="628650" y="89490"/>
            <a:ext cx="7886700" cy="994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300"/>
              <a:buFont typeface="Arial"/>
              <a:buNone/>
            </a:pPr>
            <a:r>
              <a:rPr lang="en-US"/>
              <a:t>References</a:t>
            </a:r>
            <a:endParaRPr/>
          </a:p>
        </p:txBody>
      </p:sp>
      <p:sp>
        <p:nvSpPr>
          <p:cNvPr id="245" name="Google Shape;245;p33"/>
          <p:cNvSpPr txBox="1">
            <a:spLocks noGrp="1"/>
          </p:cNvSpPr>
          <p:nvPr>
            <p:ph type="body" idx="1"/>
          </p:nvPr>
        </p:nvSpPr>
        <p:spPr>
          <a:xfrm>
            <a:off x="628650" y="1338875"/>
            <a:ext cx="8252400" cy="32937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750"/>
              </a:spcBef>
              <a:spcAft>
                <a:spcPts val="0"/>
              </a:spcAft>
              <a:buNone/>
            </a:pPr>
            <a:r>
              <a:rPr lang="en-US" sz="1600" dirty="0"/>
              <a:t>  Data Sets:</a:t>
            </a:r>
            <a:endParaRPr sz="1600" dirty="0"/>
          </a:p>
          <a:p>
            <a:pPr marL="457200" lvl="0" indent="-342900" algn="just" rtl="0">
              <a:lnSpc>
                <a:spcPct val="115000"/>
              </a:lnSpc>
              <a:spcBef>
                <a:spcPts val="0"/>
              </a:spcBef>
              <a:spcAft>
                <a:spcPts val="0"/>
              </a:spcAft>
              <a:buSzPts val="1800"/>
              <a:buChar char="•"/>
            </a:pPr>
            <a:r>
              <a:rPr lang="en-US" sz="1600" dirty="0"/>
              <a:t> </a:t>
            </a:r>
            <a:r>
              <a:rPr lang="en-US" sz="1600" u="sng" dirty="0">
                <a:solidFill>
                  <a:srgbClr val="0563C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https://www.kaggle.com/fireballbyedimyrnmom/us-counties-covid-19-dataset</a:t>
            </a:r>
            <a:endParaRPr sz="1600" dirty="0">
              <a:latin typeface="Times New Roman"/>
              <a:ea typeface="Times New Roman"/>
              <a:cs typeface="Times New Roman"/>
              <a:sym typeface="Times New Roman"/>
            </a:endParaRPr>
          </a:p>
          <a:p>
            <a:pPr marL="457200" lvl="0" indent="-336550" algn="just" rtl="0">
              <a:lnSpc>
                <a:spcPct val="150000"/>
              </a:lnSpc>
              <a:spcBef>
                <a:spcPts val="0"/>
              </a:spcBef>
              <a:spcAft>
                <a:spcPts val="0"/>
              </a:spcAft>
              <a:buSzPts val="1700"/>
              <a:buFont typeface="Times New Roman"/>
              <a:buChar char="•"/>
            </a:pPr>
            <a:r>
              <a:rPr lang="en-US" sz="1600" dirty="0">
                <a:latin typeface="Times New Roman"/>
                <a:ea typeface="Times New Roman"/>
                <a:cs typeface="Times New Roman"/>
                <a:sym typeface="Times New Roman"/>
              </a:rPr>
              <a:t> </a:t>
            </a:r>
            <a:r>
              <a:rPr lang="en-US" sz="1600" u="sng" dirty="0">
                <a:solidFill>
                  <a:schemeClr val="hlink"/>
                </a:solidFill>
                <a:latin typeface="Times New Roman"/>
                <a:ea typeface="Times New Roman"/>
                <a:cs typeface="Times New Roman"/>
                <a:sym typeface="Times New Roman"/>
                <a:hlinkClick r:id="rId4"/>
              </a:rPr>
              <a:t>https://www.kaggle.com/gpreda/covid-world-vaccination-progress</a:t>
            </a:r>
            <a:endParaRPr sz="1600" dirty="0">
              <a:latin typeface="Times New Roman"/>
              <a:ea typeface="Times New Roman"/>
              <a:cs typeface="Times New Roman"/>
              <a:sym typeface="Times New Roman"/>
            </a:endParaRPr>
          </a:p>
          <a:p>
            <a:pPr marL="0" lvl="0" indent="0" algn="l" rtl="0">
              <a:lnSpc>
                <a:spcPct val="90000"/>
              </a:lnSpc>
              <a:spcBef>
                <a:spcPts val="750"/>
              </a:spcBef>
              <a:spcAft>
                <a:spcPts val="0"/>
              </a:spcAft>
              <a:buNone/>
            </a:pPr>
            <a:r>
              <a:rPr lang="en-US" sz="1600" dirty="0"/>
              <a:t>   Links:</a:t>
            </a:r>
            <a:endParaRPr sz="1600" dirty="0"/>
          </a:p>
          <a:p>
            <a:pPr marL="457200" lvl="0" indent="-342900" algn="l" rtl="0">
              <a:lnSpc>
                <a:spcPct val="90000"/>
              </a:lnSpc>
              <a:spcBef>
                <a:spcPts val="750"/>
              </a:spcBef>
              <a:spcAft>
                <a:spcPts val="0"/>
              </a:spcAft>
              <a:buSzPts val="1800"/>
              <a:buChar char="•"/>
            </a:pPr>
            <a:r>
              <a:rPr lang="en-US" sz="1600" u="sng" dirty="0">
                <a:solidFill>
                  <a:schemeClr val="hlink"/>
                </a:solidFill>
                <a:hlinkClick r:id="rId5"/>
              </a:rPr>
              <a:t>https://plotly.com/python/bubble-charts/</a:t>
            </a:r>
            <a:endParaRPr sz="1600" dirty="0"/>
          </a:p>
          <a:p>
            <a:pPr marL="457200" lvl="0" indent="-342900" algn="l" rtl="0">
              <a:lnSpc>
                <a:spcPct val="90000"/>
              </a:lnSpc>
              <a:spcBef>
                <a:spcPts val="0"/>
              </a:spcBef>
              <a:spcAft>
                <a:spcPts val="0"/>
              </a:spcAft>
              <a:buSzPts val="1800"/>
              <a:buChar char="•"/>
            </a:pPr>
            <a:r>
              <a:rPr lang="en-US" sz="1600" u="sng" dirty="0">
                <a:solidFill>
                  <a:schemeClr val="hlink"/>
                </a:solidFill>
                <a:hlinkClick r:id="rId6"/>
              </a:rPr>
              <a:t>https://plotly.com/python/sunburst-charts/</a:t>
            </a:r>
            <a:endParaRPr sz="1600" dirty="0"/>
          </a:p>
          <a:p>
            <a:pPr marL="457200" lvl="0" indent="-342900" algn="l" rtl="0">
              <a:lnSpc>
                <a:spcPct val="90000"/>
              </a:lnSpc>
              <a:spcBef>
                <a:spcPts val="0"/>
              </a:spcBef>
              <a:spcAft>
                <a:spcPts val="0"/>
              </a:spcAft>
              <a:buSzPts val="1800"/>
              <a:buChar char="•"/>
            </a:pPr>
            <a:r>
              <a:rPr lang="en-US" sz="1600" u="sng" dirty="0">
                <a:solidFill>
                  <a:schemeClr val="hlink"/>
                </a:solidFill>
                <a:hlinkClick r:id="rId7"/>
              </a:rPr>
              <a:t>https://plotly.com/python/categorical-axes/</a:t>
            </a:r>
            <a:endParaRPr sz="1600" dirty="0"/>
          </a:p>
          <a:p>
            <a:pPr marL="457200" lvl="0" indent="-368300" algn="l" rtl="0">
              <a:lnSpc>
                <a:spcPct val="90000"/>
              </a:lnSpc>
              <a:spcBef>
                <a:spcPts val="0"/>
              </a:spcBef>
              <a:spcAft>
                <a:spcPts val="0"/>
              </a:spcAft>
              <a:buSzPts val="2200"/>
              <a:buChar char="•"/>
            </a:pPr>
            <a:r>
              <a:rPr lang="en-US" sz="1600" u="sng" dirty="0">
                <a:solidFill>
                  <a:schemeClr val="hlink"/>
                </a:solidFill>
                <a:latin typeface="Arial"/>
                <a:ea typeface="Arial"/>
                <a:cs typeface="Arial"/>
                <a:sym typeface="Arial"/>
                <a:hlinkClick r:id="rId8"/>
              </a:rPr>
              <a:t>Deploy your Dash App | Dash for Python Documentation | </a:t>
            </a:r>
            <a:r>
              <a:rPr lang="en-US" sz="1600" u="sng" dirty="0" err="1">
                <a:solidFill>
                  <a:schemeClr val="hlink"/>
                </a:solidFill>
                <a:latin typeface="Arial"/>
                <a:ea typeface="Arial"/>
                <a:cs typeface="Arial"/>
                <a:sym typeface="Arial"/>
                <a:hlinkClick r:id="rId8"/>
              </a:rPr>
              <a:t>Plotly</a:t>
            </a:r>
            <a:endParaRPr sz="1600" dirty="0"/>
          </a:p>
          <a:p>
            <a:pPr marL="171450" lvl="0" indent="0" algn="l" rtl="0">
              <a:lnSpc>
                <a:spcPct val="90000"/>
              </a:lnSpc>
              <a:spcBef>
                <a:spcPts val="750"/>
              </a:spcBef>
              <a:spcAft>
                <a:spcPts val="0"/>
              </a:spcAft>
              <a:buNone/>
            </a:pPr>
            <a:endParaRPr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Google Shape;38;p7"/>
          <p:cNvSpPr txBox="1">
            <a:spLocks noGrp="1"/>
          </p:cNvSpPr>
          <p:nvPr>
            <p:ph type="title"/>
          </p:nvPr>
        </p:nvSpPr>
        <p:spPr>
          <a:xfrm>
            <a:off x="628650" y="89490"/>
            <a:ext cx="7886700" cy="994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300"/>
              <a:buFont typeface="Arial"/>
              <a:buNone/>
            </a:pPr>
            <a:r>
              <a:rPr lang="en-US"/>
              <a:t>Motivation</a:t>
            </a:r>
            <a:endParaRPr/>
          </a:p>
        </p:txBody>
      </p:sp>
      <p:sp>
        <p:nvSpPr>
          <p:cNvPr id="39" name="Google Shape;39;p7"/>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Autofit/>
          </a:bodyPr>
          <a:lstStyle/>
          <a:p>
            <a:pPr marL="457200" lvl="0" indent="-342900" algn="l" rtl="0">
              <a:lnSpc>
                <a:spcPct val="200000"/>
              </a:lnSpc>
              <a:spcBef>
                <a:spcPts val="0"/>
              </a:spcBef>
              <a:spcAft>
                <a:spcPts val="0"/>
              </a:spcAft>
              <a:buSzPts val="1800"/>
              <a:buChar char="•"/>
            </a:pPr>
            <a:r>
              <a:rPr lang="en-US" sz="1800"/>
              <a:t>Covid-19 outbreak has put the entire world to stop.</a:t>
            </a:r>
            <a:endParaRPr sz="1800"/>
          </a:p>
          <a:p>
            <a:pPr marL="457200" lvl="0" indent="-342900" algn="just" rtl="0">
              <a:lnSpc>
                <a:spcPct val="100000"/>
              </a:lnSpc>
              <a:spcBef>
                <a:spcPts val="0"/>
              </a:spcBef>
              <a:spcAft>
                <a:spcPts val="0"/>
              </a:spcAft>
              <a:buSzPts val="1800"/>
              <a:buChar char="•"/>
            </a:pPr>
            <a:r>
              <a:rPr lang="en-US" sz="1800"/>
              <a:t>It is a new emerging issue so, to get updates we need to go different websites and check but by our website we can get the updates which keeps changing accordingly and give us live updates from world.</a:t>
            </a:r>
            <a:endParaRPr sz="1800"/>
          </a:p>
          <a:p>
            <a:pPr marL="457200" lvl="0" indent="0" algn="l" rtl="0">
              <a:lnSpc>
                <a:spcPct val="100000"/>
              </a:lnSpc>
              <a:spcBef>
                <a:spcPts val="0"/>
              </a:spcBef>
              <a:spcAft>
                <a:spcPts val="0"/>
              </a:spcAft>
              <a:buNone/>
            </a:pPr>
            <a:endParaRPr sz="1800"/>
          </a:p>
          <a:p>
            <a:pPr marL="457200" lvl="0" indent="-342900" algn="l" rtl="0">
              <a:lnSpc>
                <a:spcPct val="100000"/>
              </a:lnSpc>
              <a:spcBef>
                <a:spcPts val="0"/>
              </a:spcBef>
              <a:spcAft>
                <a:spcPts val="0"/>
              </a:spcAft>
              <a:buSzPts val="1800"/>
              <a:buChar char="•"/>
            </a:pPr>
            <a:r>
              <a:rPr lang="en-US" sz="1800"/>
              <a:t>To have a clear and quick understanding information in an accurate manner.</a:t>
            </a:r>
            <a:endParaRPr sz="1800"/>
          </a:p>
          <a:p>
            <a:pPr marL="457200" lvl="0" indent="0" algn="l" rtl="0">
              <a:lnSpc>
                <a:spcPct val="100000"/>
              </a:lnSpc>
              <a:spcBef>
                <a:spcPts val="0"/>
              </a:spcBef>
              <a:spcAft>
                <a:spcPts val="0"/>
              </a:spcAft>
              <a:buNone/>
            </a:pPr>
            <a:endParaRPr sz="1800"/>
          </a:p>
          <a:p>
            <a:pPr marL="457200" lvl="0" indent="-342900" algn="l" rtl="0">
              <a:lnSpc>
                <a:spcPct val="100000"/>
              </a:lnSpc>
              <a:spcBef>
                <a:spcPts val="0"/>
              </a:spcBef>
              <a:spcAft>
                <a:spcPts val="0"/>
              </a:spcAft>
              <a:buSzPts val="1800"/>
              <a:buChar char="•"/>
            </a:pPr>
            <a:r>
              <a:rPr lang="en-US" sz="1800"/>
              <a:t>This could be achieved by data visualization tools and techniques. </a:t>
            </a:r>
            <a:endParaRPr sz="1800"/>
          </a:p>
          <a:p>
            <a:pPr marL="457200" lvl="0" indent="0" algn="l" rtl="0">
              <a:lnSpc>
                <a:spcPct val="100000"/>
              </a:lnSpc>
              <a:spcBef>
                <a:spcPts val="0"/>
              </a:spcBef>
              <a:spcAft>
                <a:spcPts val="0"/>
              </a:spcAft>
              <a:buNone/>
            </a:pPr>
            <a:endParaRPr sz="1600"/>
          </a:p>
          <a:p>
            <a:pPr marL="0" lvl="0" indent="0" algn="l" rtl="0">
              <a:lnSpc>
                <a:spcPct val="100000"/>
              </a:lnSpc>
              <a:spcBef>
                <a:spcPts val="0"/>
              </a:spcBef>
              <a:spcAft>
                <a:spcPts val="0"/>
              </a:spcAft>
              <a:buNone/>
            </a:pPr>
            <a:endParaRPr sz="1600"/>
          </a:p>
          <a:p>
            <a:pPr marL="0" lvl="0" indent="0" algn="l" rtl="0">
              <a:lnSpc>
                <a:spcPct val="100000"/>
              </a:lnSpc>
              <a:spcBef>
                <a:spcPts val="0"/>
              </a:spcBef>
              <a:spcAft>
                <a:spcPts val="0"/>
              </a:spcAft>
              <a:buNone/>
            </a:pPr>
            <a:endParaRPr sz="1600"/>
          </a:p>
          <a:p>
            <a:pPr marL="0" lvl="0" indent="0" algn="l" rtl="0">
              <a:lnSpc>
                <a:spcPct val="200000"/>
              </a:lnSpc>
              <a:spcBef>
                <a:spcPts val="0"/>
              </a:spcBef>
              <a:spcAft>
                <a:spcPts val="0"/>
              </a:spcAft>
              <a:buNone/>
            </a:pPr>
            <a:endParaRPr sz="1600"/>
          </a:p>
          <a:p>
            <a:pPr marL="0" lvl="0" indent="0" algn="l" rtl="0">
              <a:lnSpc>
                <a:spcPct val="200000"/>
              </a:lnSpc>
              <a:spcBef>
                <a:spcPts val="0"/>
              </a:spcBef>
              <a:spcAft>
                <a:spcPts val="0"/>
              </a:spcAft>
              <a:buNone/>
            </a:pPr>
            <a:endParaRPr sz="1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4"/>
          <p:cNvSpPr/>
          <p:nvPr/>
        </p:nvSpPr>
        <p:spPr>
          <a:xfrm>
            <a:off x="2875574" y="2110085"/>
            <a:ext cx="3392852"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5400" b="1" i="0" u="none" strike="noStrike" cap="none">
                <a:solidFill>
                  <a:srgbClr val="F7CAAC"/>
                </a:solidFill>
                <a:latin typeface="Calibri"/>
                <a:ea typeface="Calibri"/>
                <a:cs typeface="Calibri"/>
                <a:sym typeface="Calibri"/>
              </a:rPr>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628650" y="89490"/>
            <a:ext cx="7886700" cy="994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300"/>
              <a:buFont typeface="Arial"/>
              <a:buNone/>
            </a:pPr>
            <a:r>
              <a:rPr lang="en-US"/>
              <a:t>Problem Statement</a:t>
            </a:r>
            <a:endParaRPr/>
          </a:p>
        </p:txBody>
      </p:sp>
      <p:sp>
        <p:nvSpPr>
          <p:cNvPr id="45" name="Google Shape;45;p8"/>
          <p:cNvSpPr txBox="1">
            <a:spLocks noGrp="1"/>
          </p:cNvSpPr>
          <p:nvPr>
            <p:ph type="body" idx="1"/>
          </p:nvPr>
        </p:nvSpPr>
        <p:spPr>
          <a:xfrm>
            <a:off x="628650" y="1182675"/>
            <a:ext cx="7886700" cy="3146400"/>
          </a:xfrm>
          <a:prstGeom prst="rect">
            <a:avLst/>
          </a:prstGeom>
          <a:noFill/>
          <a:ln>
            <a:noFill/>
          </a:ln>
        </p:spPr>
        <p:txBody>
          <a:bodyPr spcFirstLastPara="1" wrap="square" lIns="91425" tIns="45700" rIns="91425" bIns="45700" anchor="t" anchorCtr="0">
            <a:noAutofit/>
          </a:bodyPr>
          <a:lstStyle/>
          <a:p>
            <a:pPr marL="457200" lvl="0" indent="-342900" algn="just" rtl="0">
              <a:lnSpc>
                <a:spcPct val="100000"/>
              </a:lnSpc>
              <a:spcBef>
                <a:spcPts val="750"/>
              </a:spcBef>
              <a:spcAft>
                <a:spcPts val="0"/>
              </a:spcAft>
              <a:buSzPts val="1800"/>
              <a:buChar char="•"/>
            </a:pPr>
            <a:r>
              <a:rPr lang="en-US" sz="1800" dirty="0"/>
              <a:t>As cases of covid-19 proliferate across the globe, so has data associated with it. This includes information on the number of affected patients, the number of people they are likely to infect, equipment that is available for healthcare workers, as well as the death and recovery rates, among others.</a:t>
            </a:r>
            <a:endParaRPr sz="1800" dirty="0"/>
          </a:p>
          <a:p>
            <a:pPr marL="457200" lvl="0" indent="-342900" algn="just" rtl="0">
              <a:lnSpc>
                <a:spcPct val="90000"/>
              </a:lnSpc>
              <a:spcBef>
                <a:spcPts val="0"/>
              </a:spcBef>
              <a:spcAft>
                <a:spcPts val="0"/>
              </a:spcAft>
              <a:buSzPts val="1800"/>
              <a:buChar char="•"/>
            </a:pPr>
            <a:r>
              <a:rPr lang="en-US" sz="1800" dirty="0"/>
              <a:t>To make people aware, this data needs to be efficiently conveyed to people, since in the event of a pandemic like this, intuition cannot substitute for facts to understand how the spread is advancing. The approach that is needed should involve </a:t>
            </a:r>
            <a:r>
              <a:rPr lang="en-US" sz="1800" dirty="0" err="1"/>
              <a:t>analysing</a:t>
            </a:r>
            <a:r>
              <a:rPr lang="en-US" sz="1800" dirty="0"/>
              <a:t>, sharing and leveraging data.</a:t>
            </a:r>
            <a:endParaRPr sz="1800" dirty="0"/>
          </a:p>
          <a:p>
            <a:pPr marL="457200" lvl="0" indent="-342900" algn="just" rtl="0">
              <a:lnSpc>
                <a:spcPct val="90000"/>
              </a:lnSpc>
              <a:spcBef>
                <a:spcPts val="0"/>
              </a:spcBef>
              <a:spcAft>
                <a:spcPts val="0"/>
              </a:spcAft>
              <a:buSzPts val="1800"/>
              <a:buChar char="•"/>
            </a:pPr>
            <a:r>
              <a:rPr lang="en-US" sz="1800" dirty="0"/>
              <a:t>Here, visualizing the data can help explain the developing events in a clear and succinct way for people to interpret data well.</a:t>
            </a:r>
            <a:endParaRPr sz="1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9"/>
          <p:cNvSpPr txBox="1">
            <a:spLocks noGrp="1"/>
          </p:cNvSpPr>
          <p:nvPr>
            <p:ph type="title"/>
          </p:nvPr>
        </p:nvSpPr>
        <p:spPr>
          <a:xfrm>
            <a:off x="628650" y="89490"/>
            <a:ext cx="7886700" cy="994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300"/>
              <a:buFont typeface="Arial"/>
              <a:buNone/>
            </a:pPr>
            <a:r>
              <a:rPr lang="en-US"/>
              <a:t>Research</a:t>
            </a:r>
            <a:endParaRPr/>
          </a:p>
        </p:txBody>
      </p:sp>
      <p:sp>
        <p:nvSpPr>
          <p:cNvPr id="51" name="Google Shape;51;p9"/>
          <p:cNvSpPr txBox="1">
            <a:spLocks noGrp="1"/>
          </p:cNvSpPr>
          <p:nvPr>
            <p:ph type="body" idx="1"/>
          </p:nvPr>
        </p:nvSpPr>
        <p:spPr>
          <a:xfrm>
            <a:off x="687500" y="891200"/>
            <a:ext cx="7827900" cy="4188600"/>
          </a:xfrm>
          <a:prstGeom prst="rect">
            <a:avLst/>
          </a:prstGeom>
          <a:noFill/>
          <a:ln>
            <a:noFill/>
          </a:ln>
        </p:spPr>
        <p:txBody>
          <a:bodyPr spcFirstLastPara="1" wrap="square" lIns="91425" tIns="45700" rIns="91425" bIns="45700" anchor="t" anchorCtr="0">
            <a:noAutofit/>
          </a:bodyPr>
          <a:lstStyle/>
          <a:p>
            <a:pPr marL="171450" lvl="0" indent="0" algn="l" rtl="0">
              <a:lnSpc>
                <a:spcPct val="90000"/>
              </a:lnSpc>
              <a:spcBef>
                <a:spcPts val="750"/>
              </a:spcBef>
              <a:spcAft>
                <a:spcPts val="0"/>
              </a:spcAft>
              <a:buNone/>
            </a:pPr>
            <a:r>
              <a:rPr lang="en-US" sz="1800" b="1" dirty="0"/>
              <a:t>Data Visualization Techniques:</a:t>
            </a:r>
            <a:endParaRPr sz="1800" b="1" dirty="0"/>
          </a:p>
          <a:p>
            <a:pPr marL="457200" lvl="0" indent="-342900" algn="l" rtl="0">
              <a:lnSpc>
                <a:spcPct val="90000"/>
              </a:lnSpc>
              <a:spcBef>
                <a:spcPts val="750"/>
              </a:spcBef>
              <a:spcAft>
                <a:spcPts val="0"/>
              </a:spcAft>
              <a:buSzPts val="1800"/>
              <a:buChar char="•"/>
            </a:pPr>
            <a:r>
              <a:rPr lang="en-US" sz="1800" dirty="0">
                <a:solidFill>
                  <a:srgbClr val="202124"/>
                </a:solidFill>
                <a:highlight>
                  <a:srgbClr val="FFFFFF"/>
                </a:highlight>
              </a:rPr>
              <a:t>Data visualization is a graphical representation of information and data. By using visual elements like charts, graphs, and maps, data visualization tools provide an accessible way to see and understand data.</a:t>
            </a:r>
            <a:endParaRPr sz="1800" dirty="0"/>
          </a:p>
          <a:p>
            <a:pPr marL="0" lvl="0" indent="0" algn="l" rtl="0">
              <a:lnSpc>
                <a:spcPct val="90000"/>
              </a:lnSpc>
              <a:spcBef>
                <a:spcPts val="750"/>
              </a:spcBef>
              <a:spcAft>
                <a:spcPts val="0"/>
              </a:spcAft>
              <a:buNone/>
            </a:pPr>
            <a:r>
              <a:rPr lang="en-US" sz="1800" dirty="0"/>
              <a:t>   </a:t>
            </a:r>
            <a:r>
              <a:rPr lang="en-US" sz="1800" b="1" dirty="0"/>
              <a:t> Techniques:</a:t>
            </a:r>
            <a:endParaRPr sz="1800" b="1" dirty="0"/>
          </a:p>
          <a:p>
            <a:pPr marL="457200" lvl="0" indent="-361950" algn="l" rtl="0">
              <a:lnSpc>
                <a:spcPct val="115000"/>
              </a:lnSpc>
              <a:spcBef>
                <a:spcPts val="750"/>
              </a:spcBef>
              <a:spcAft>
                <a:spcPts val="0"/>
              </a:spcAft>
              <a:buSzPts val="2100"/>
              <a:buChar char="•"/>
            </a:pPr>
            <a:r>
              <a:rPr lang="en-US" sz="1800" b="1" dirty="0"/>
              <a:t>Scatter plot: </a:t>
            </a:r>
            <a:r>
              <a:rPr lang="en-US" sz="1200" dirty="0">
                <a:solidFill>
                  <a:srgbClr val="111111"/>
                </a:solidFill>
                <a:highlight>
                  <a:srgbClr val="FFFFFF"/>
                </a:highlight>
                <a:latin typeface="Open Sans"/>
                <a:ea typeface="Open Sans"/>
                <a:cs typeface="Open Sans"/>
                <a:sym typeface="Open Sans"/>
              </a:rPr>
              <a:t> </a:t>
            </a:r>
            <a:r>
              <a:rPr lang="en-US" sz="1800" dirty="0">
                <a:solidFill>
                  <a:srgbClr val="111111"/>
                </a:solidFill>
                <a:highlight>
                  <a:srgbClr val="FFFFFF"/>
                </a:highlight>
              </a:rPr>
              <a:t>2-D plot representing the joint variation of  data items.</a:t>
            </a:r>
            <a:endParaRPr sz="1800" dirty="0">
              <a:solidFill>
                <a:srgbClr val="111111"/>
              </a:solidFill>
              <a:highlight>
                <a:srgbClr val="FFFFFF"/>
              </a:highlight>
            </a:endParaRPr>
          </a:p>
          <a:p>
            <a:pPr marL="457200" lvl="0" indent="-342900" algn="just" rtl="0">
              <a:lnSpc>
                <a:spcPct val="115000"/>
              </a:lnSpc>
              <a:spcBef>
                <a:spcPts val="0"/>
              </a:spcBef>
              <a:spcAft>
                <a:spcPts val="0"/>
              </a:spcAft>
              <a:buClr>
                <a:srgbClr val="111111"/>
              </a:buClr>
              <a:buSzPts val="1800"/>
              <a:buChar char="•"/>
            </a:pPr>
            <a:r>
              <a:rPr lang="en-US" sz="1800" b="1" dirty="0"/>
              <a:t>Box Plot: </a:t>
            </a:r>
            <a:r>
              <a:rPr lang="en-US" sz="1800" dirty="0">
                <a:solidFill>
                  <a:srgbClr val="111111"/>
                </a:solidFill>
                <a:highlight>
                  <a:srgbClr val="FFFFFF"/>
                </a:highlight>
              </a:rPr>
              <a:t>shows the distribution of large data and easily see outliers. </a:t>
            </a:r>
            <a:endParaRPr sz="1800" dirty="0">
              <a:solidFill>
                <a:srgbClr val="111111"/>
              </a:solidFill>
              <a:highlight>
                <a:srgbClr val="FFFFFF"/>
              </a:highlight>
            </a:endParaRPr>
          </a:p>
          <a:p>
            <a:pPr marL="457200" lvl="0" indent="-342900" algn="l" rtl="0">
              <a:lnSpc>
                <a:spcPct val="115000"/>
              </a:lnSpc>
              <a:spcBef>
                <a:spcPts val="0"/>
              </a:spcBef>
              <a:spcAft>
                <a:spcPts val="0"/>
              </a:spcAft>
              <a:buClr>
                <a:srgbClr val="111111"/>
              </a:buClr>
              <a:buSzPts val="1800"/>
              <a:buChar char="•"/>
            </a:pPr>
            <a:r>
              <a:rPr lang="en-US" sz="1800" b="1" dirty="0">
                <a:solidFill>
                  <a:srgbClr val="20293D"/>
                </a:solidFill>
                <a:highlight>
                  <a:srgbClr val="FFFFFF"/>
                </a:highlight>
              </a:rPr>
              <a:t>Sunburst Charts</a:t>
            </a:r>
            <a:r>
              <a:rPr lang="en-US" sz="2300" b="1" dirty="0">
                <a:solidFill>
                  <a:srgbClr val="20293D"/>
                </a:solidFill>
                <a:highlight>
                  <a:srgbClr val="FFFFFF"/>
                </a:highlight>
              </a:rPr>
              <a:t>: </a:t>
            </a:r>
            <a:r>
              <a:rPr lang="en-US" sz="1800" dirty="0">
                <a:solidFill>
                  <a:srgbClr val="333333"/>
                </a:solidFill>
                <a:highlight>
                  <a:srgbClr val="FFFFFF"/>
                </a:highlight>
              </a:rPr>
              <a:t>Sunburst plots visualize hierarchical data spanning outwards radially from root to leaves. </a:t>
            </a:r>
            <a:endParaRPr sz="1800" dirty="0">
              <a:solidFill>
                <a:srgbClr val="333333"/>
              </a:solidFill>
              <a:highlight>
                <a:srgbClr val="FFFFFF"/>
              </a:highlight>
            </a:endParaRPr>
          </a:p>
          <a:p>
            <a:pPr marL="457200" lvl="0" indent="-342900" algn="l" rtl="0">
              <a:lnSpc>
                <a:spcPct val="110000"/>
              </a:lnSpc>
              <a:spcBef>
                <a:spcPts val="0"/>
              </a:spcBef>
              <a:spcAft>
                <a:spcPts val="0"/>
              </a:spcAft>
              <a:buClr>
                <a:srgbClr val="333333"/>
              </a:buClr>
              <a:buSzPts val="1800"/>
              <a:buChar char="•"/>
            </a:pPr>
            <a:r>
              <a:rPr lang="en-US" sz="1800" b="1" dirty="0">
                <a:solidFill>
                  <a:srgbClr val="20293D"/>
                </a:solidFill>
                <a:highlight>
                  <a:srgbClr val="FFFFFF"/>
                </a:highlight>
              </a:rPr>
              <a:t>Categorical Axes: </a:t>
            </a:r>
            <a:r>
              <a:rPr lang="en-US" sz="1800" dirty="0">
                <a:solidFill>
                  <a:srgbClr val="333333"/>
                </a:solidFill>
                <a:highlight>
                  <a:srgbClr val="FFFFFF"/>
                </a:highlight>
              </a:rPr>
              <a:t>to visualize categorical i.e. qualitative, nominal or ordinal data as opposed to continuous numerical data.</a:t>
            </a:r>
            <a:endParaRPr sz="1800" dirty="0">
              <a:solidFill>
                <a:srgbClr val="333333"/>
              </a:solidFill>
              <a:highlight>
                <a:srgbClr val="FFFFFF"/>
              </a:highlight>
            </a:endParaRPr>
          </a:p>
          <a:p>
            <a:pPr marL="457200" lvl="0" indent="-342900" algn="just" rtl="0">
              <a:lnSpc>
                <a:spcPct val="110000"/>
              </a:lnSpc>
              <a:spcBef>
                <a:spcPts val="0"/>
              </a:spcBef>
              <a:spcAft>
                <a:spcPts val="0"/>
              </a:spcAft>
              <a:buClr>
                <a:srgbClr val="333333"/>
              </a:buClr>
              <a:buSzPts val="1800"/>
              <a:buChar char="•"/>
            </a:pPr>
            <a:r>
              <a:rPr lang="en-US" sz="1800" b="1" dirty="0">
                <a:solidFill>
                  <a:srgbClr val="20293D"/>
                </a:solidFill>
                <a:highlight>
                  <a:srgbClr val="FFFFFF"/>
                </a:highlight>
              </a:rPr>
              <a:t>Bubble map: </a:t>
            </a:r>
            <a:r>
              <a:rPr lang="en-US" sz="1800" dirty="0">
                <a:solidFill>
                  <a:srgbClr val="333333"/>
                </a:solidFill>
                <a:highlight>
                  <a:srgbClr val="FFFFFF"/>
                </a:highlight>
              </a:rPr>
              <a:t>A </a:t>
            </a:r>
            <a:r>
              <a:rPr lang="en-US" sz="1800" dirty="0">
                <a:solidFill>
                  <a:schemeClr val="tx1">
                    <a:lumMod val="95000"/>
                    <a:lumOff val="5000"/>
                  </a:schemeClr>
                </a:solidFill>
                <a:highlight>
                  <a:srgbClr val="FFFFFF"/>
                </a:highlight>
              </a:rPr>
              <a:t>bubble chart </a:t>
            </a:r>
            <a:r>
              <a:rPr lang="en-US" sz="1800" dirty="0">
                <a:solidFill>
                  <a:srgbClr val="333333"/>
                </a:solidFill>
                <a:highlight>
                  <a:srgbClr val="FFFFFF"/>
                </a:highlight>
              </a:rPr>
              <a:t>is a scatter plot in which a third dimension of the data is shown through the size of markers.</a:t>
            </a:r>
            <a:endParaRPr sz="1800" dirty="0">
              <a:solidFill>
                <a:srgbClr val="333333"/>
              </a:solidFill>
              <a:highlight>
                <a:srgbClr val="FFFFFF"/>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0"/>
          <p:cNvSpPr txBox="1">
            <a:spLocks noGrp="1"/>
          </p:cNvSpPr>
          <p:nvPr>
            <p:ph type="title"/>
          </p:nvPr>
        </p:nvSpPr>
        <p:spPr>
          <a:xfrm>
            <a:off x="628650" y="89490"/>
            <a:ext cx="7886700" cy="994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300"/>
              <a:buFont typeface="Arial"/>
              <a:buNone/>
            </a:pPr>
            <a:r>
              <a:rPr lang="en-US"/>
              <a:t>Objectives</a:t>
            </a:r>
            <a:endParaRPr/>
          </a:p>
        </p:txBody>
      </p:sp>
      <p:sp>
        <p:nvSpPr>
          <p:cNvPr id="57" name="Google Shape;57;p10"/>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750"/>
              </a:spcBef>
              <a:spcAft>
                <a:spcPts val="0"/>
              </a:spcAft>
              <a:buSzPts val="1800"/>
              <a:buChar char="•"/>
            </a:pPr>
            <a:r>
              <a:rPr lang="en-US" sz="1800"/>
              <a:t>This project is for Educational purposes and visualizing data.</a:t>
            </a:r>
            <a:endParaRPr sz="1800"/>
          </a:p>
          <a:p>
            <a:pPr marL="0" lvl="0" indent="0" algn="l" rtl="0">
              <a:lnSpc>
                <a:spcPct val="90000"/>
              </a:lnSpc>
              <a:spcBef>
                <a:spcPts val="750"/>
              </a:spcBef>
              <a:spcAft>
                <a:spcPts val="0"/>
              </a:spcAft>
              <a:buNone/>
            </a:pPr>
            <a:endParaRPr sz="1800"/>
          </a:p>
          <a:p>
            <a:pPr marL="457200" lvl="0" indent="-342900" algn="l" rtl="0">
              <a:lnSpc>
                <a:spcPct val="90000"/>
              </a:lnSpc>
              <a:spcBef>
                <a:spcPts val="750"/>
              </a:spcBef>
              <a:spcAft>
                <a:spcPts val="0"/>
              </a:spcAft>
              <a:buSzPts val="1800"/>
              <a:buChar char="•"/>
            </a:pPr>
            <a:r>
              <a:rPr lang="en-US" sz="1800"/>
              <a:t>It gives the statistical overview of </a:t>
            </a:r>
            <a:endParaRPr sz="1800"/>
          </a:p>
          <a:p>
            <a:pPr marL="1371600" lvl="2" indent="-323850" algn="l" rtl="0">
              <a:lnSpc>
                <a:spcPct val="90000"/>
              </a:lnSpc>
              <a:spcBef>
                <a:spcPts val="0"/>
              </a:spcBef>
              <a:spcAft>
                <a:spcPts val="0"/>
              </a:spcAft>
              <a:buSzPts val="1500"/>
              <a:buChar char="•"/>
            </a:pPr>
            <a:r>
              <a:rPr lang="en-US"/>
              <a:t>Covid spread all through the Us counties</a:t>
            </a:r>
            <a:endParaRPr/>
          </a:p>
          <a:p>
            <a:pPr marL="1371600" lvl="2" indent="-323850" algn="l" rtl="0">
              <a:lnSpc>
                <a:spcPct val="90000"/>
              </a:lnSpc>
              <a:spcBef>
                <a:spcPts val="0"/>
              </a:spcBef>
              <a:spcAft>
                <a:spcPts val="0"/>
              </a:spcAft>
              <a:buSzPts val="1500"/>
              <a:buChar char="•"/>
            </a:pPr>
            <a:r>
              <a:rPr lang="en-US"/>
              <a:t>Covid spread cases all over the world</a:t>
            </a:r>
            <a:endParaRPr/>
          </a:p>
          <a:p>
            <a:pPr marL="1371600" lvl="2" indent="-323850" algn="l" rtl="0">
              <a:lnSpc>
                <a:spcPct val="90000"/>
              </a:lnSpc>
              <a:spcBef>
                <a:spcPts val="0"/>
              </a:spcBef>
              <a:spcAft>
                <a:spcPts val="0"/>
              </a:spcAft>
              <a:buSzPts val="1500"/>
              <a:buChar char="•"/>
            </a:pPr>
            <a:r>
              <a:rPr lang="en-US"/>
              <a:t>Vaccinations progress throughout the world until recently</a:t>
            </a:r>
            <a:endParaRPr/>
          </a:p>
          <a:p>
            <a:pPr marL="1371600" lvl="0" indent="0" algn="l" rtl="0">
              <a:lnSpc>
                <a:spcPct val="90000"/>
              </a:lnSpc>
              <a:spcBef>
                <a:spcPts val="750"/>
              </a:spcBef>
              <a:spcAft>
                <a:spcPts val="0"/>
              </a:spcAft>
              <a:buNone/>
            </a:pPr>
            <a:endParaRPr/>
          </a:p>
          <a:p>
            <a:pPr marL="457200" lvl="0" indent="-342900" algn="l" rtl="0">
              <a:spcBef>
                <a:spcPts val="750"/>
              </a:spcBef>
              <a:spcAft>
                <a:spcPts val="0"/>
              </a:spcAft>
              <a:buSzPts val="1800"/>
              <a:buChar char="•"/>
            </a:pPr>
            <a:r>
              <a:rPr lang="en-US" sz="1800">
                <a:solidFill>
                  <a:srgbClr val="292929"/>
                </a:solidFill>
                <a:highlight>
                  <a:srgbClr val="FFFFFF"/>
                </a:highlight>
              </a:rPr>
              <a:t>Better medication can be provided by the analysis of data, this will help the medical sector to reach out to more people.</a:t>
            </a:r>
            <a:endParaRPr sz="1800"/>
          </a:p>
          <a:p>
            <a:pPr marL="0" lvl="0" indent="0" algn="l" rtl="0">
              <a:lnSpc>
                <a:spcPct val="90000"/>
              </a:lnSpc>
              <a:spcBef>
                <a:spcPts val="750"/>
              </a:spcBef>
              <a:spcAft>
                <a:spcPts val="0"/>
              </a:spcAft>
              <a:buNone/>
            </a:pPr>
            <a:endParaRPr/>
          </a:p>
          <a:p>
            <a:pPr marL="1371600" lvl="0" indent="0" algn="l" rtl="0">
              <a:lnSpc>
                <a:spcPct val="90000"/>
              </a:lnSpc>
              <a:spcBef>
                <a:spcPts val="750"/>
              </a:spcBef>
              <a:spcAft>
                <a:spcPts val="0"/>
              </a:spcAft>
              <a:buNone/>
            </a:pPr>
            <a:endParaRPr/>
          </a:p>
          <a:p>
            <a:pPr marL="0" lvl="0" indent="0" algn="l" rtl="0">
              <a:lnSpc>
                <a:spcPct val="20000"/>
              </a:lnSpc>
              <a:spcBef>
                <a:spcPts val="0"/>
              </a:spcBef>
              <a:spcAft>
                <a:spcPts val="0"/>
              </a:spcAft>
              <a:buNone/>
            </a:pPr>
            <a:endParaRPr sz="1700"/>
          </a:p>
          <a:p>
            <a:pPr marL="457200" lvl="0" indent="0" algn="l" rtl="0">
              <a:lnSpc>
                <a:spcPct val="20000"/>
              </a:lnSpc>
              <a:spcBef>
                <a:spcPts val="1000"/>
              </a:spcBef>
              <a:spcAft>
                <a:spcPts val="0"/>
              </a:spcAft>
              <a:buNone/>
            </a:pPr>
            <a:r>
              <a:rPr lang="en-US" sz="1800"/>
              <a:t>           </a:t>
            </a:r>
            <a:endParaRPr sz="1800"/>
          </a:p>
          <a:p>
            <a:pPr marL="914400" lvl="0" indent="0" algn="l" rtl="0">
              <a:lnSpc>
                <a:spcPct val="20000"/>
              </a:lnSpc>
              <a:spcBef>
                <a:spcPts val="1000"/>
              </a:spcBef>
              <a:spcAft>
                <a:spcPts val="0"/>
              </a:spcAft>
              <a:buNone/>
            </a:pPr>
            <a:endParaRPr sz="1800"/>
          </a:p>
          <a:p>
            <a:pPr marL="914400" lvl="0" indent="0" algn="l" rtl="0">
              <a:lnSpc>
                <a:spcPct val="20000"/>
              </a:lnSpc>
              <a:spcBef>
                <a:spcPts val="1000"/>
              </a:spcBef>
              <a:spcAft>
                <a:spcPts val="0"/>
              </a:spcAft>
              <a:buNone/>
            </a:pPr>
            <a:endParaRPr sz="1800"/>
          </a:p>
          <a:p>
            <a:pPr marL="0" lvl="0" indent="0" algn="l" rtl="0">
              <a:lnSpc>
                <a:spcPct val="20000"/>
              </a:lnSpc>
              <a:spcBef>
                <a:spcPts val="1000"/>
              </a:spcBef>
              <a:spcAft>
                <a:spcPts val="0"/>
              </a:spcAft>
              <a:buNone/>
            </a:pPr>
            <a:endParaRPr sz="1800"/>
          </a:p>
          <a:p>
            <a:pPr marL="914400" lvl="0" indent="0" algn="l" rtl="0">
              <a:lnSpc>
                <a:spcPct val="20000"/>
              </a:lnSpc>
              <a:spcBef>
                <a:spcPts val="1000"/>
              </a:spcBef>
              <a:spcAft>
                <a:spcPts val="0"/>
              </a:spcAft>
              <a:buNone/>
            </a:pPr>
            <a:endParaRPr sz="1800"/>
          </a:p>
          <a:p>
            <a:pPr marL="0" lvl="0" indent="0" algn="l" rtl="0">
              <a:lnSpc>
                <a:spcPct val="20000"/>
              </a:lnSpc>
              <a:spcBef>
                <a:spcPts val="1000"/>
              </a:spcBef>
              <a:spcAft>
                <a:spcPts val="0"/>
              </a:spcAft>
              <a:buNone/>
            </a:pPr>
            <a:endParaRPr sz="1800"/>
          </a:p>
          <a:p>
            <a:pPr marL="914400" lvl="0" indent="0" algn="l" rtl="0">
              <a:lnSpc>
                <a:spcPct val="20000"/>
              </a:lnSpc>
              <a:spcBef>
                <a:spcPts val="1000"/>
              </a:spcBef>
              <a:spcAft>
                <a:spcPts val="0"/>
              </a:spcAft>
              <a:buNone/>
            </a:pPr>
            <a:r>
              <a:rPr lang="en-US" sz="1700"/>
              <a:t>  </a:t>
            </a:r>
            <a:endParaRPr sz="1700"/>
          </a:p>
          <a:p>
            <a:pPr marL="457200" lvl="0" indent="0" algn="l" rtl="0">
              <a:lnSpc>
                <a:spcPct val="90000"/>
              </a:lnSpc>
              <a:spcBef>
                <a:spcPts val="1000"/>
              </a:spcBef>
              <a:spcAft>
                <a:spcPts val="0"/>
              </a:spcAft>
              <a:buNone/>
            </a:pPr>
            <a:r>
              <a:rPr lang="en-US" sz="1800"/>
              <a:t>         </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1"/>
          <p:cNvSpPr txBox="1">
            <a:spLocks noGrp="1"/>
          </p:cNvSpPr>
          <p:nvPr>
            <p:ph type="title"/>
          </p:nvPr>
        </p:nvSpPr>
        <p:spPr>
          <a:xfrm>
            <a:off x="628650" y="89490"/>
            <a:ext cx="7886700" cy="9942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Tools Used</a:t>
            </a:r>
            <a:endParaRPr/>
          </a:p>
        </p:txBody>
      </p:sp>
      <p:sp>
        <p:nvSpPr>
          <p:cNvPr id="64" name="Google Shape;64;p11"/>
          <p:cNvSpPr txBox="1">
            <a:spLocks noGrp="1"/>
          </p:cNvSpPr>
          <p:nvPr>
            <p:ph type="body" idx="1"/>
          </p:nvPr>
        </p:nvSpPr>
        <p:spPr>
          <a:xfrm>
            <a:off x="628650" y="1369219"/>
            <a:ext cx="7886700" cy="3263400"/>
          </a:xfrm>
          <a:prstGeom prst="rect">
            <a:avLst/>
          </a:prstGeom>
        </p:spPr>
        <p:txBody>
          <a:bodyPr spcFirstLastPara="1" wrap="square" lIns="91425" tIns="45700" rIns="91425" bIns="45700" anchor="t" anchorCtr="0">
            <a:noAutofit/>
          </a:bodyPr>
          <a:lstStyle/>
          <a:p>
            <a:pPr marL="457200" lvl="0" indent="-361950" algn="l" rtl="0">
              <a:spcBef>
                <a:spcPts val="750"/>
              </a:spcBef>
              <a:spcAft>
                <a:spcPts val="0"/>
              </a:spcAft>
              <a:buSzPts val="2100"/>
              <a:buAutoNum type="arabicPeriod"/>
            </a:pPr>
            <a:r>
              <a:rPr lang="en-US"/>
              <a:t>Plotly plots</a:t>
            </a:r>
            <a:endParaRPr/>
          </a:p>
          <a:p>
            <a:pPr marL="457200" lvl="0" indent="-361950" algn="l" rtl="0">
              <a:spcBef>
                <a:spcPts val="0"/>
              </a:spcBef>
              <a:spcAft>
                <a:spcPts val="0"/>
              </a:spcAft>
              <a:buSzPts val="2100"/>
              <a:buAutoNum type="arabicPeriod"/>
            </a:pPr>
            <a:r>
              <a:rPr lang="en-US"/>
              <a:t>Plotly Dash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628650" y="89490"/>
            <a:ext cx="7886700" cy="994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300"/>
              <a:buFont typeface="Arial"/>
              <a:buNone/>
            </a:pPr>
            <a:r>
              <a:rPr lang="en-US"/>
              <a:t>Project and outcomes</a:t>
            </a:r>
            <a:endParaRPr/>
          </a:p>
        </p:txBody>
      </p:sp>
      <p:sp>
        <p:nvSpPr>
          <p:cNvPr id="70" name="Google Shape;70;p12"/>
          <p:cNvSpPr txBox="1">
            <a:spLocks noGrp="1"/>
          </p:cNvSpPr>
          <p:nvPr>
            <p:ph type="body" idx="1"/>
          </p:nvPr>
        </p:nvSpPr>
        <p:spPr>
          <a:xfrm>
            <a:off x="628650" y="1515050"/>
            <a:ext cx="7886700" cy="3117600"/>
          </a:xfrm>
          <a:prstGeom prst="rect">
            <a:avLst/>
          </a:prstGeom>
          <a:noFill/>
          <a:ln>
            <a:noFill/>
          </a:ln>
        </p:spPr>
        <p:txBody>
          <a:bodyPr spcFirstLastPara="1" wrap="square" lIns="91425" tIns="45700" rIns="91425" bIns="45700" anchor="t" anchorCtr="0">
            <a:noAutofit/>
          </a:bodyPr>
          <a:lstStyle/>
          <a:p>
            <a:pPr marL="457200" lvl="0" indent="-361950" algn="l" rtl="0">
              <a:lnSpc>
                <a:spcPct val="100000"/>
              </a:lnSpc>
              <a:spcBef>
                <a:spcPts val="0"/>
              </a:spcBef>
              <a:spcAft>
                <a:spcPts val="0"/>
              </a:spcAft>
              <a:buSzPts val="2100"/>
              <a:buFont typeface="Arial"/>
              <a:buChar char="•"/>
            </a:pPr>
            <a:r>
              <a:rPr lang="en-US"/>
              <a:t>Us_counties:</a:t>
            </a:r>
            <a:endParaRPr/>
          </a:p>
          <a:p>
            <a:pPr marL="457200" lvl="0" indent="0" algn="l" rtl="0">
              <a:lnSpc>
                <a:spcPct val="100000"/>
              </a:lnSpc>
              <a:spcBef>
                <a:spcPts val="0"/>
              </a:spcBef>
              <a:spcAft>
                <a:spcPts val="0"/>
              </a:spcAft>
              <a:buNone/>
            </a:pPr>
            <a:endParaRPr/>
          </a:p>
          <a:p>
            <a:pPr marL="0" lvl="0" indent="0" algn="l" rtl="0">
              <a:lnSpc>
                <a:spcPct val="90000"/>
              </a:lnSpc>
              <a:spcBef>
                <a:spcPts val="750"/>
              </a:spcBef>
              <a:spcAft>
                <a:spcPts val="0"/>
              </a:spcAft>
              <a:buNone/>
            </a:pPr>
            <a:endParaRPr/>
          </a:p>
          <a:p>
            <a:pPr marL="0" lvl="0" indent="0" algn="l" rtl="0">
              <a:lnSpc>
                <a:spcPct val="90000"/>
              </a:lnSpc>
              <a:spcBef>
                <a:spcPts val="750"/>
              </a:spcBef>
              <a:spcAft>
                <a:spcPts val="0"/>
              </a:spcAft>
              <a:buNone/>
            </a:pPr>
            <a:endParaRPr/>
          </a:p>
          <a:p>
            <a:pPr marL="0" lvl="0" indent="0" algn="l" rtl="0">
              <a:lnSpc>
                <a:spcPct val="90000"/>
              </a:lnSpc>
              <a:spcBef>
                <a:spcPts val="750"/>
              </a:spcBef>
              <a:spcAft>
                <a:spcPts val="0"/>
              </a:spcAft>
              <a:buNone/>
            </a:pPr>
            <a:endParaRPr/>
          </a:p>
          <a:p>
            <a:pPr marL="0" lvl="0" indent="0" algn="l" rtl="0">
              <a:lnSpc>
                <a:spcPct val="90000"/>
              </a:lnSpc>
              <a:spcBef>
                <a:spcPts val="750"/>
              </a:spcBef>
              <a:spcAft>
                <a:spcPts val="0"/>
              </a:spcAft>
              <a:buNone/>
            </a:pPr>
            <a:endParaRPr/>
          </a:p>
          <a:p>
            <a:pPr marL="0" lvl="0" indent="0" algn="l" rtl="0">
              <a:lnSpc>
                <a:spcPct val="90000"/>
              </a:lnSpc>
              <a:spcBef>
                <a:spcPts val="750"/>
              </a:spcBef>
              <a:spcAft>
                <a:spcPts val="0"/>
              </a:spcAft>
              <a:buNone/>
            </a:pPr>
            <a:endParaRPr/>
          </a:p>
          <a:p>
            <a:pPr marL="1828800" lvl="0" indent="0" algn="l" rtl="0">
              <a:lnSpc>
                <a:spcPct val="90000"/>
              </a:lnSpc>
              <a:spcBef>
                <a:spcPts val="750"/>
              </a:spcBef>
              <a:spcAft>
                <a:spcPts val="0"/>
              </a:spcAft>
              <a:buNone/>
            </a:pPr>
            <a:endParaRPr b="1"/>
          </a:p>
        </p:txBody>
      </p:sp>
      <p:sp>
        <p:nvSpPr>
          <p:cNvPr id="71" name="Google Shape;71;p12"/>
          <p:cNvSpPr txBox="1"/>
          <p:nvPr/>
        </p:nvSpPr>
        <p:spPr>
          <a:xfrm>
            <a:off x="628650" y="937200"/>
            <a:ext cx="2808300" cy="4755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750"/>
              </a:spcBef>
              <a:spcAft>
                <a:spcPts val="0"/>
              </a:spcAft>
              <a:buNone/>
            </a:pPr>
            <a:r>
              <a:rPr lang="en-US" sz="2100" b="1">
                <a:solidFill>
                  <a:schemeClr val="dk1"/>
                </a:solidFill>
                <a:latin typeface="Calibri"/>
                <a:ea typeface="Calibri"/>
                <a:cs typeface="Calibri"/>
                <a:sym typeface="Calibri"/>
              </a:rPr>
              <a:t>Data Description</a:t>
            </a:r>
            <a:endParaRPr/>
          </a:p>
        </p:txBody>
      </p:sp>
      <p:pic>
        <p:nvPicPr>
          <p:cNvPr id="72" name="Google Shape;72;p12"/>
          <p:cNvPicPr preferRelativeResize="0"/>
          <p:nvPr/>
        </p:nvPicPr>
        <p:blipFill>
          <a:blip r:embed="rId3">
            <a:alphaModFix/>
          </a:blip>
          <a:stretch>
            <a:fillRect/>
          </a:stretch>
        </p:blipFill>
        <p:spPr>
          <a:xfrm>
            <a:off x="1721126" y="2016725"/>
            <a:ext cx="5701750" cy="2738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3"/>
          <p:cNvSpPr txBox="1"/>
          <p:nvPr/>
        </p:nvSpPr>
        <p:spPr>
          <a:xfrm>
            <a:off x="628650" y="925075"/>
            <a:ext cx="3560100" cy="754200"/>
          </a:xfrm>
          <a:prstGeom prst="rect">
            <a:avLst/>
          </a:prstGeom>
          <a:noFill/>
          <a:ln>
            <a:noFill/>
          </a:ln>
        </p:spPr>
        <p:txBody>
          <a:bodyPr spcFirstLastPara="1" wrap="square" lIns="91425" tIns="91425" rIns="91425" bIns="91425" anchor="t" anchorCtr="0">
            <a:spAutoFit/>
          </a:bodyPr>
          <a:lstStyle/>
          <a:p>
            <a:pPr marL="457200" lvl="0" indent="-361950" algn="l" rtl="0">
              <a:spcBef>
                <a:spcPts val="0"/>
              </a:spcBef>
              <a:spcAft>
                <a:spcPts val="0"/>
              </a:spcAft>
              <a:buClr>
                <a:schemeClr val="dk1"/>
              </a:buClr>
              <a:buSzPts val="2100"/>
              <a:buChar char="•"/>
            </a:pPr>
            <a:r>
              <a:rPr lang="en-US" sz="2100">
                <a:solidFill>
                  <a:schemeClr val="dk1"/>
                </a:solidFill>
                <a:latin typeface="Calibri"/>
                <a:ea typeface="Calibri"/>
                <a:cs typeface="Calibri"/>
                <a:sym typeface="Calibri"/>
              </a:rPr>
              <a:t>Worldometer_data:</a:t>
            </a:r>
            <a:endParaRPr sz="21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600" b="1">
              <a:solidFill>
                <a:schemeClr val="dk1"/>
              </a:solidFill>
            </a:endParaRPr>
          </a:p>
        </p:txBody>
      </p:sp>
      <p:sp>
        <p:nvSpPr>
          <p:cNvPr id="78" name="Google Shape;78;p13"/>
          <p:cNvSpPr txBox="1"/>
          <p:nvPr/>
        </p:nvSpPr>
        <p:spPr>
          <a:xfrm>
            <a:off x="916675" y="2062500"/>
            <a:ext cx="7333200" cy="85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9" name="Google Shape;79;p13"/>
          <p:cNvSpPr txBox="1"/>
          <p:nvPr/>
        </p:nvSpPr>
        <p:spPr>
          <a:xfrm>
            <a:off x="891200" y="1693275"/>
            <a:ext cx="7651500" cy="296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80" name="Google Shape;80;p13"/>
          <p:cNvPicPr preferRelativeResize="0"/>
          <p:nvPr/>
        </p:nvPicPr>
        <p:blipFill>
          <a:blip r:embed="rId3">
            <a:alphaModFix/>
          </a:blip>
          <a:stretch>
            <a:fillRect/>
          </a:stretch>
        </p:blipFill>
        <p:spPr>
          <a:xfrm>
            <a:off x="891200" y="1441250"/>
            <a:ext cx="7492351" cy="977725"/>
          </a:xfrm>
          <a:prstGeom prst="rect">
            <a:avLst/>
          </a:prstGeom>
          <a:noFill/>
          <a:ln>
            <a:noFill/>
          </a:ln>
        </p:spPr>
      </p:pic>
      <p:pic>
        <p:nvPicPr>
          <p:cNvPr id="81" name="Google Shape;81;p13"/>
          <p:cNvPicPr preferRelativeResize="0"/>
          <p:nvPr/>
        </p:nvPicPr>
        <p:blipFill rotWithShape="1">
          <a:blip r:embed="rId4">
            <a:alphaModFix/>
          </a:blip>
          <a:srcRect t="-3520" b="3520"/>
          <a:stretch/>
        </p:blipFill>
        <p:spPr>
          <a:xfrm>
            <a:off x="1845850" y="2495345"/>
            <a:ext cx="5487251" cy="25288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842</Words>
  <Application>Microsoft Office PowerPoint</Application>
  <PresentationFormat>On-screen Show (16:9)</PresentationFormat>
  <Paragraphs>123</Paragraphs>
  <Slides>30</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Georgia</vt:lpstr>
      <vt:lpstr>Calibri</vt:lpstr>
      <vt:lpstr>Open Sans</vt:lpstr>
      <vt:lpstr>Times New Roman</vt:lpstr>
      <vt:lpstr>Office Theme</vt:lpstr>
      <vt:lpstr>COVID-19 STATISTICAL VISUALIZATION</vt:lpstr>
      <vt:lpstr>Contents:</vt:lpstr>
      <vt:lpstr>Motivation</vt:lpstr>
      <vt:lpstr>Problem Statement</vt:lpstr>
      <vt:lpstr>Research</vt:lpstr>
      <vt:lpstr>Objectives</vt:lpstr>
      <vt:lpstr>Tools Used</vt:lpstr>
      <vt:lpstr>Project and outcomes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vt:lpstr>
      <vt:lpstr>Demo</vt:lpstr>
      <vt:lpstr>Conclusion</vt:lpstr>
      <vt:lpstr>Future Scope</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STATISTICS VISUALIZATION</dc:title>
  <cp:lastModifiedBy>shreejaa talla</cp:lastModifiedBy>
  <cp:revision>3</cp:revision>
  <dcterms:modified xsi:type="dcterms:W3CDTF">2021-04-30T03:41:34Z</dcterms:modified>
</cp:coreProperties>
</file>